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609" r:id="rId3"/>
    <p:sldId id="590" r:id="rId4"/>
    <p:sldId id="591" r:id="rId5"/>
    <p:sldId id="610" r:id="rId6"/>
    <p:sldId id="611" r:id="rId7"/>
    <p:sldId id="595" r:id="rId8"/>
    <p:sldId id="603" r:id="rId9"/>
    <p:sldId id="597" r:id="rId10"/>
    <p:sldId id="607" r:id="rId11"/>
    <p:sldId id="601" r:id="rId12"/>
    <p:sldId id="604" r:id="rId13"/>
    <p:sldId id="599" r:id="rId14"/>
    <p:sldId id="602" r:id="rId15"/>
    <p:sldId id="552" r:id="rId16"/>
    <p:sldId id="285" r:id="rId17"/>
  </p:sldIdLst>
  <p:sldSz cx="12192000" cy="6858000"/>
  <p:notesSz cx="7010400" cy="9296400"/>
  <p:defaultText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2FFC0BF-2891-47C9-AF6E-EA987FF83530}">
          <p14:sldIdLst>
            <p14:sldId id="256"/>
            <p14:sldId id="609"/>
            <p14:sldId id="590"/>
            <p14:sldId id="591"/>
            <p14:sldId id="610"/>
            <p14:sldId id="611"/>
            <p14:sldId id="595"/>
          </p14:sldIdLst>
        </p14:section>
        <p14:section name="Untitled Section" id="{C781E59F-C8D6-47FF-B82B-EE28EF7F8142}">
          <p14:sldIdLst>
            <p14:sldId id="603"/>
            <p14:sldId id="597"/>
            <p14:sldId id="607"/>
            <p14:sldId id="601"/>
            <p14:sldId id="604"/>
            <p14:sldId id="599"/>
            <p14:sldId id="602"/>
            <p14:sldId id="552"/>
            <p14:sldId id="28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bdulmohsen AlAbdulrazzaq" initials="AA" lastIdx="1" clrIdx="6">
    <p:extLst>
      <p:ext uri="{19B8F6BF-5375-455C-9EA6-DF929625EA0E}">
        <p15:presenceInfo xmlns:p15="http://schemas.microsoft.com/office/powerpoint/2012/main" userId="Abdulmohsen AlAbdulrazzaq" providerId="None"/>
      </p:ext>
    </p:extLst>
  </p:cmAuthor>
  <p:cmAuthor id="1" name="Bedour Jasem" initials="BJ" lastIdx="2" clrIdx="0">
    <p:extLst>
      <p:ext uri="{19B8F6BF-5375-455C-9EA6-DF929625EA0E}">
        <p15:presenceInfo xmlns:p15="http://schemas.microsoft.com/office/powerpoint/2012/main" userId="S::Bjasem@cma.gov.kw::e49f5831-bc49-441b-b303-d271707f2919" providerId="AD"/>
      </p:ext>
    </p:extLst>
  </p:cmAuthor>
  <p:cmAuthor id="2" name="Khalid Alsahli" initials="KA" lastIdx="20" clrIdx="1">
    <p:extLst>
      <p:ext uri="{19B8F6BF-5375-455C-9EA6-DF929625EA0E}">
        <p15:presenceInfo xmlns:p15="http://schemas.microsoft.com/office/powerpoint/2012/main" userId="Khalid Alsahli" providerId="None"/>
      </p:ext>
    </p:extLst>
  </p:cmAuthor>
  <p:cmAuthor id="3" name="Dalal Behbehani" initials="DB" lastIdx="11" clrIdx="2">
    <p:extLst>
      <p:ext uri="{19B8F6BF-5375-455C-9EA6-DF929625EA0E}">
        <p15:presenceInfo xmlns:p15="http://schemas.microsoft.com/office/powerpoint/2012/main" userId="Dalal Behbehani" providerId="None"/>
      </p:ext>
    </p:extLst>
  </p:cmAuthor>
  <p:cmAuthor id="4" name="Noura AlAbdulkareem" initials="NA" lastIdx="1" clrIdx="3">
    <p:extLst>
      <p:ext uri="{19B8F6BF-5375-455C-9EA6-DF929625EA0E}">
        <p15:presenceInfo xmlns:p15="http://schemas.microsoft.com/office/powerpoint/2012/main" userId="S::nalabdulkareem@boursakuwait.com.kw::6c162411-9838-49a3-8556-b04be98a74e9" providerId="AD"/>
      </p:ext>
    </p:extLst>
  </p:cmAuthor>
  <p:cmAuthor id="5" name="Fuad W. Al-Ateeqi" initials="FWA" lastIdx="7" clrIdx="4">
    <p:extLst>
      <p:ext uri="{19B8F6BF-5375-455C-9EA6-DF929625EA0E}">
        <p15:presenceInfo xmlns:p15="http://schemas.microsoft.com/office/powerpoint/2012/main" userId="S::falateeqi@cma.gov.kw::64b2bd54-5554-44b8-92ac-b9e2ae1eaf3b" providerId="AD"/>
      </p:ext>
    </p:extLst>
  </p:cmAuthor>
  <p:cmAuthor id="6" name="Badriyah Alroudan" initials="BA" lastIdx="7" clrIdx="5">
    <p:extLst>
      <p:ext uri="{19B8F6BF-5375-455C-9EA6-DF929625EA0E}">
        <p15:presenceInfo xmlns:p15="http://schemas.microsoft.com/office/powerpoint/2012/main" userId="S::balroudan@cma.gov.kw::de96b5b1-a117-4bee-91cf-9d0e1809b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C5B"/>
    <a:srgbClr val="495E78"/>
    <a:srgbClr val="AD8100"/>
    <a:srgbClr val="1F4E79"/>
    <a:srgbClr val="A82000"/>
    <a:srgbClr val="B39019"/>
    <a:srgbClr val="D3D1D1"/>
    <a:srgbClr val="1367A2"/>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5642" autoAdjust="0"/>
  </p:normalViewPr>
  <p:slideViewPr>
    <p:cSldViewPr snapToGrid="0">
      <p:cViewPr varScale="1">
        <p:scale>
          <a:sx n="108" d="100"/>
          <a:sy n="108" d="100"/>
        </p:scale>
        <p:origin x="850" y="3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0.sv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ata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3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6D618-92FA-4BCD-B928-0EE15BF0D86F}" type="doc">
      <dgm:prSet loTypeId="urn:microsoft.com/office/officeart/2005/8/layout/hProcess11" loCatId="process" qsTypeId="urn:microsoft.com/office/officeart/2005/8/quickstyle/simple5" qsCatId="simple" csTypeId="urn:microsoft.com/office/officeart/2005/8/colors/colorful5" csCatId="colorful" phldr="1"/>
      <dgm:spPr/>
    </dgm:pt>
    <dgm:pt modelId="{7614B1A4-F6F6-4E67-B67A-6ADAF902CD10}">
      <dgm:prSet phldrT="[Text]" custT="1"/>
      <dgm:spPr/>
      <dgm:t>
        <a:bodyPr/>
        <a:lstStyle/>
        <a:p>
          <a:r>
            <a:rPr lang="ar-KW" sz="1100" dirty="0">
              <a:cs typeface="mohammad bold art 1" pitchFamily="2" charset="-78"/>
            </a:rPr>
            <a:t>(1858) أول كابل للتليغراف في المحيط الأطلسي </a:t>
          </a:r>
          <a:endParaRPr lang="en-US" sz="1100" dirty="0">
            <a:cs typeface="mohammad bold art 1" pitchFamily="2" charset="-78"/>
          </a:endParaRPr>
        </a:p>
      </dgm:t>
    </dgm:pt>
    <dgm:pt modelId="{F105F432-1704-45EE-96EC-C469801572B3}" type="parTrans" cxnId="{98D0ED0A-CA53-4499-8823-C2FFAC29A49A}">
      <dgm:prSet/>
      <dgm:spPr/>
      <dgm:t>
        <a:bodyPr/>
        <a:lstStyle/>
        <a:p>
          <a:endParaRPr lang="en-US"/>
        </a:p>
      </dgm:t>
    </dgm:pt>
    <dgm:pt modelId="{0B9BDF77-2510-4131-BB65-53859A2B6F6B}" type="sibTrans" cxnId="{98D0ED0A-CA53-4499-8823-C2FFAC29A49A}">
      <dgm:prSet/>
      <dgm:spPr/>
      <dgm:t>
        <a:bodyPr/>
        <a:lstStyle/>
        <a:p>
          <a:endParaRPr lang="en-US"/>
        </a:p>
      </dgm:t>
    </dgm:pt>
    <dgm:pt modelId="{9F3C29B3-801E-48A3-B659-731B83FAECF0}">
      <dgm:prSet phldrT="[Text]" custT="1"/>
      <dgm:spPr/>
      <dgm:t>
        <a:bodyPr/>
        <a:lstStyle/>
        <a:p>
          <a:pPr marL="0" lvl="0" indent="0" algn="ctr" defTabSz="488950">
            <a:lnSpc>
              <a:spcPct val="90000"/>
            </a:lnSpc>
            <a:spcBef>
              <a:spcPct val="0"/>
            </a:spcBef>
            <a:spcAft>
              <a:spcPct val="35000"/>
            </a:spcAft>
            <a:buNone/>
          </a:pPr>
          <a:r>
            <a:rPr lang="ar-KW" sz="1100" kern="1200" dirty="0">
              <a:solidFill>
                <a:prstClr val="black">
                  <a:hueOff val="0"/>
                  <a:satOff val="0"/>
                  <a:lumOff val="0"/>
                  <a:alphaOff val="0"/>
                </a:prstClr>
              </a:solidFill>
              <a:latin typeface="Calibri" panose="020F0502020204030204"/>
              <a:ea typeface="+mn-ea"/>
              <a:cs typeface="mohammad bold art 1" pitchFamily="2" charset="-78"/>
            </a:rPr>
            <a:t>(1950) بطاقة </a:t>
          </a:r>
          <a:r>
            <a:rPr lang="en-US" sz="1100" kern="1200" dirty="0">
              <a:solidFill>
                <a:prstClr val="black">
                  <a:hueOff val="0"/>
                  <a:satOff val="0"/>
                  <a:lumOff val="0"/>
                  <a:alphaOff val="0"/>
                </a:prstClr>
              </a:solidFill>
              <a:latin typeface="Calibri" panose="020F0502020204030204"/>
              <a:ea typeface="+mn-ea"/>
              <a:cs typeface="mohammad bold art 1" pitchFamily="2" charset="-78"/>
            </a:rPr>
            <a:t>Diner’s Club</a:t>
          </a:r>
        </a:p>
      </dgm:t>
    </dgm:pt>
    <dgm:pt modelId="{D83525DD-4A71-4A0B-AA20-2DA9C2BEBC04}" type="parTrans" cxnId="{2E67D341-F41C-47A7-ABE7-96D296F285BF}">
      <dgm:prSet/>
      <dgm:spPr/>
      <dgm:t>
        <a:bodyPr/>
        <a:lstStyle/>
        <a:p>
          <a:endParaRPr lang="en-US"/>
        </a:p>
      </dgm:t>
    </dgm:pt>
    <dgm:pt modelId="{793E78A5-A480-4263-BE04-B6B1618335F4}" type="sibTrans" cxnId="{2E67D341-F41C-47A7-ABE7-96D296F285BF}">
      <dgm:prSet/>
      <dgm:spPr/>
      <dgm:t>
        <a:bodyPr/>
        <a:lstStyle/>
        <a:p>
          <a:endParaRPr lang="en-US"/>
        </a:p>
      </dgm:t>
    </dgm:pt>
    <dgm:pt modelId="{5DC4EB86-AF6B-4B97-B110-6E01F6AF01FD}">
      <dgm:prSet phldrT="[Text]" custT="1"/>
      <dgm:spPr/>
      <dgm:t>
        <a:bodyPr/>
        <a:lstStyle/>
        <a:p>
          <a:r>
            <a:rPr lang="ar-KW" sz="1100" dirty="0">
              <a:cs typeface="mohammad bold art 1" pitchFamily="2" charset="-78"/>
            </a:rPr>
            <a:t>(1967) دخول الصراف الآلي للخدمة</a:t>
          </a:r>
          <a:endParaRPr lang="en-US" sz="1100" dirty="0">
            <a:cs typeface="mohammad bold art 1" pitchFamily="2" charset="-78"/>
          </a:endParaRPr>
        </a:p>
      </dgm:t>
    </dgm:pt>
    <dgm:pt modelId="{116626A1-806B-4D53-BC93-37B6AE470419}" type="parTrans" cxnId="{9EAF0FE1-8E45-4537-8739-50FE4C0C9A6B}">
      <dgm:prSet/>
      <dgm:spPr/>
      <dgm:t>
        <a:bodyPr/>
        <a:lstStyle/>
        <a:p>
          <a:endParaRPr lang="en-US"/>
        </a:p>
      </dgm:t>
    </dgm:pt>
    <dgm:pt modelId="{B37F7598-A9C5-41EF-B8D6-9487A453E734}" type="sibTrans" cxnId="{9EAF0FE1-8E45-4537-8739-50FE4C0C9A6B}">
      <dgm:prSet/>
      <dgm:spPr/>
      <dgm:t>
        <a:bodyPr/>
        <a:lstStyle/>
        <a:p>
          <a:endParaRPr lang="en-US"/>
        </a:p>
      </dgm:t>
    </dgm:pt>
    <dgm:pt modelId="{44BDCB9F-E896-431D-BE20-2342E455117D}">
      <dgm:prSet phldrT="[Text]" custT="1"/>
      <dgm:spPr/>
      <dgm:t>
        <a:bodyPr/>
        <a:lstStyle/>
        <a:p>
          <a:pPr marL="0" lvl="0" indent="0" algn="ctr" defTabSz="488950">
            <a:lnSpc>
              <a:spcPct val="90000"/>
            </a:lnSpc>
            <a:spcBef>
              <a:spcPct val="0"/>
            </a:spcBef>
            <a:spcAft>
              <a:spcPct val="35000"/>
            </a:spcAft>
            <a:buNone/>
          </a:pPr>
          <a:r>
            <a:rPr lang="ar-KW" sz="1100" kern="1200" dirty="0">
              <a:solidFill>
                <a:prstClr val="black">
                  <a:hueOff val="0"/>
                  <a:satOff val="0"/>
                  <a:lumOff val="0"/>
                  <a:alphaOff val="0"/>
                </a:prstClr>
              </a:solidFill>
              <a:latin typeface="Calibri" panose="020F0502020204030204"/>
              <a:ea typeface="+mn-ea"/>
              <a:cs typeface="mohammad bold art 1" pitchFamily="2" charset="-78"/>
            </a:rPr>
            <a:t>(2009) إطلاق عملة </a:t>
          </a:r>
          <a:r>
            <a:rPr lang="ar-KW" sz="1100" kern="1200" dirty="0" err="1">
              <a:solidFill>
                <a:prstClr val="black">
                  <a:hueOff val="0"/>
                  <a:satOff val="0"/>
                  <a:lumOff val="0"/>
                  <a:alphaOff val="0"/>
                </a:prstClr>
              </a:solidFill>
              <a:latin typeface="Calibri" panose="020F0502020204030204"/>
              <a:ea typeface="+mn-ea"/>
              <a:cs typeface="mohammad bold art 1" pitchFamily="2" charset="-78"/>
            </a:rPr>
            <a:t>البيتكوين</a:t>
          </a:r>
          <a:r>
            <a:rPr lang="ar-KW" sz="1100" kern="1200" dirty="0">
              <a:solidFill>
                <a:prstClr val="black">
                  <a:hueOff val="0"/>
                  <a:satOff val="0"/>
                  <a:lumOff val="0"/>
                  <a:alphaOff val="0"/>
                </a:prstClr>
              </a:solidFill>
              <a:latin typeface="Calibri" panose="020F0502020204030204"/>
              <a:ea typeface="+mn-ea"/>
              <a:cs typeface="mohammad bold art 1" pitchFamily="2" charset="-78"/>
            </a:rPr>
            <a:t> المشفرة</a:t>
          </a:r>
          <a:endParaRPr lang="en-US" sz="11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C4B2FB14-C210-49E6-AB38-854DFA96AF5D}" type="parTrans" cxnId="{8C3204E9-C9B1-407B-908A-2291355318D7}">
      <dgm:prSet/>
      <dgm:spPr/>
      <dgm:t>
        <a:bodyPr/>
        <a:lstStyle/>
        <a:p>
          <a:endParaRPr lang="en-US"/>
        </a:p>
      </dgm:t>
    </dgm:pt>
    <dgm:pt modelId="{FC85F021-13FB-401C-B1CE-B58061853EAA}" type="sibTrans" cxnId="{8C3204E9-C9B1-407B-908A-2291355318D7}">
      <dgm:prSet/>
      <dgm:spPr/>
      <dgm:t>
        <a:bodyPr/>
        <a:lstStyle/>
        <a:p>
          <a:endParaRPr lang="en-US"/>
        </a:p>
      </dgm:t>
    </dgm:pt>
    <dgm:pt modelId="{6D3F85B5-C85A-48EA-9890-08C9EDF49AD8}">
      <dgm:prSet phldrT="[Text]" custT="1"/>
      <dgm:spPr/>
      <dgm:t>
        <a:bodyPr/>
        <a:lstStyle/>
        <a:p>
          <a:pPr marL="0" lvl="0" indent="0" algn="ctr" defTabSz="488950">
            <a:lnSpc>
              <a:spcPct val="90000"/>
            </a:lnSpc>
            <a:spcBef>
              <a:spcPct val="0"/>
            </a:spcBef>
            <a:spcAft>
              <a:spcPct val="35000"/>
            </a:spcAft>
            <a:buNone/>
          </a:pPr>
          <a:r>
            <a:rPr lang="ar-KW" sz="1100" kern="1200" dirty="0">
              <a:solidFill>
                <a:prstClr val="black">
                  <a:hueOff val="0"/>
                  <a:satOff val="0"/>
                  <a:lumOff val="0"/>
                  <a:alphaOff val="0"/>
                </a:prstClr>
              </a:solidFill>
              <a:latin typeface="Calibri" panose="020F0502020204030204"/>
              <a:ea typeface="+mn-ea"/>
              <a:cs typeface="mohammad bold art 1" pitchFamily="2" charset="-78"/>
            </a:rPr>
            <a:t>  (1971) إنشاء سوق ناسداك  </a:t>
          </a:r>
          <a:endParaRPr lang="en-US" sz="1100" kern="1200" dirty="0">
            <a:solidFill>
              <a:prstClr val="black">
                <a:hueOff val="0"/>
                <a:satOff val="0"/>
                <a:lumOff val="0"/>
                <a:alphaOff val="0"/>
              </a:prstClr>
            </a:solidFill>
            <a:latin typeface="Calibri" panose="020F0502020204030204"/>
            <a:ea typeface="+mn-ea"/>
            <a:cs typeface="mohammad bold art 1" pitchFamily="2" charset="-78"/>
          </a:endParaRPr>
        </a:p>
      </dgm:t>
    </dgm:pt>
    <dgm:pt modelId="{BEEF4013-C642-4DF9-9FC8-A2E3836F8D5B}" type="parTrans" cxnId="{2361B695-0E8D-4A30-B2C2-263F3D1DFEAE}">
      <dgm:prSet/>
      <dgm:spPr/>
      <dgm:t>
        <a:bodyPr/>
        <a:lstStyle/>
        <a:p>
          <a:endParaRPr lang="en-US"/>
        </a:p>
      </dgm:t>
    </dgm:pt>
    <dgm:pt modelId="{FF036021-51A3-4E92-B698-C8FA0F7F5EBB}" type="sibTrans" cxnId="{2361B695-0E8D-4A30-B2C2-263F3D1DFEAE}">
      <dgm:prSet/>
      <dgm:spPr/>
      <dgm:t>
        <a:bodyPr/>
        <a:lstStyle/>
        <a:p>
          <a:endParaRPr lang="en-US"/>
        </a:p>
      </dgm:t>
    </dgm:pt>
    <dgm:pt modelId="{1DB85F58-4741-4808-897D-286D968FB95A}">
      <dgm:prSet phldrT="[Text]" custT="1"/>
      <dgm:spPr/>
      <dgm:t>
        <a:bodyPr/>
        <a:lstStyle/>
        <a:p>
          <a:r>
            <a:rPr lang="ar-KW" sz="1100" kern="1200" dirty="0">
              <a:solidFill>
                <a:prstClr val="black">
                  <a:hueOff val="0"/>
                  <a:satOff val="0"/>
                  <a:lumOff val="0"/>
                  <a:alphaOff val="0"/>
                </a:prstClr>
              </a:solidFill>
              <a:latin typeface="Calibri" panose="020F0502020204030204"/>
              <a:ea typeface="+mn-ea"/>
              <a:cs typeface="mohammad bold art 1" pitchFamily="2" charset="-78"/>
            </a:rPr>
            <a:t>(1998) إطلاق خدمة </a:t>
          </a:r>
          <a:r>
            <a:rPr lang="en-US" sz="1100" kern="1200" dirty="0">
              <a:solidFill>
                <a:prstClr val="black">
                  <a:hueOff val="0"/>
                  <a:satOff val="0"/>
                  <a:lumOff val="0"/>
                  <a:alphaOff val="0"/>
                </a:prstClr>
              </a:solidFill>
              <a:latin typeface="Calibri" panose="020F0502020204030204"/>
              <a:ea typeface="+mn-ea"/>
              <a:cs typeface="mohammad bold art 1" pitchFamily="2" charset="-78"/>
            </a:rPr>
            <a:t>PayPal</a:t>
          </a:r>
        </a:p>
      </dgm:t>
    </dgm:pt>
    <dgm:pt modelId="{2EC9086E-026C-4ACE-946C-3EEE151B0499}" type="parTrans" cxnId="{1DEF4D55-C7B9-4194-BD6A-A8BDB401297F}">
      <dgm:prSet/>
      <dgm:spPr/>
      <dgm:t>
        <a:bodyPr/>
        <a:lstStyle/>
        <a:p>
          <a:endParaRPr lang="en-US"/>
        </a:p>
      </dgm:t>
    </dgm:pt>
    <dgm:pt modelId="{882856D1-D52C-458A-A88E-24A7F932F014}" type="sibTrans" cxnId="{1DEF4D55-C7B9-4194-BD6A-A8BDB401297F}">
      <dgm:prSet/>
      <dgm:spPr/>
      <dgm:t>
        <a:bodyPr/>
        <a:lstStyle/>
        <a:p>
          <a:endParaRPr lang="en-US"/>
        </a:p>
      </dgm:t>
    </dgm:pt>
    <dgm:pt modelId="{75C250F1-8502-49E8-A46D-7BE86FDF360E}">
      <dgm:prSet phldrT="[Text]" custT="1"/>
      <dgm:spPr/>
      <dgm:t>
        <a:bodyPr/>
        <a:lstStyle/>
        <a:p>
          <a:r>
            <a:rPr lang="ar-KW" sz="1100" dirty="0">
              <a:cs typeface="mohammad bold art 1" pitchFamily="2" charset="-78"/>
            </a:rPr>
            <a:t>(الوقت الحالي) الذكاء الاصطناعي وتعلم الآلة</a:t>
          </a:r>
          <a:endParaRPr lang="en-US" sz="1100" dirty="0">
            <a:cs typeface="mohammad bold art 1" pitchFamily="2" charset="-78"/>
          </a:endParaRPr>
        </a:p>
      </dgm:t>
    </dgm:pt>
    <dgm:pt modelId="{1F5FDA8D-EAEA-446D-B435-8BAA933EE6A9}" type="parTrans" cxnId="{3977D4A8-F3B2-4081-86EB-3F49426C8488}">
      <dgm:prSet/>
      <dgm:spPr/>
      <dgm:t>
        <a:bodyPr/>
        <a:lstStyle/>
        <a:p>
          <a:endParaRPr lang="en-US"/>
        </a:p>
      </dgm:t>
    </dgm:pt>
    <dgm:pt modelId="{C42ADB33-F032-4F17-B104-50B8713CFE0E}" type="sibTrans" cxnId="{3977D4A8-F3B2-4081-86EB-3F49426C8488}">
      <dgm:prSet/>
      <dgm:spPr/>
      <dgm:t>
        <a:bodyPr/>
        <a:lstStyle/>
        <a:p>
          <a:endParaRPr lang="en-US"/>
        </a:p>
      </dgm:t>
    </dgm:pt>
    <dgm:pt modelId="{B0EDB445-428F-49BA-9E9A-9CD02D6E2D8A}" type="pres">
      <dgm:prSet presAssocID="{8526D618-92FA-4BCD-B928-0EE15BF0D86F}" presName="Name0" presStyleCnt="0">
        <dgm:presLayoutVars>
          <dgm:dir val="rev"/>
          <dgm:resizeHandles val="exact"/>
        </dgm:presLayoutVars>
      </dgm:prSet>
      <dgm:spPr/>
    </dgm:pt>
    <dgm:pt modelId="{0D51154D-DF71-4273-B5C1-9A14B403820E}" type="pres">
      <dgm:prSet presAssocID="{8526D618-92FA-4BCD-B928-0EE15BF0D86F}" presName="arrow" presStyleLbl="bgShp" presStyleIdx="0" presStyleCnt="1" custScaleX="92064" custScaleY="24980">
        <dgm:style>
          <a:lnRef idx="0">
            <a:scrgbClr r="0" g="0" b="0"/>
          </a:lnRef>
          <a:fillRef idx="0">
            <a:scrgbClr r="0" g="0" b="0"/>
          </a:fillRef>
          <a:effectRef idx="0">
            <a:scrgbClr r="0" g="0" b="0"/>
          </a:effectRef>
          <a:fontRef idx="minor">
            <a:schemeClr val="lt1"/>
          </a:fontRef>
        </dgm:style>
      </dgm:prSet>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dgm:spPr>
    </dgm:pt>
    <dgm:pt modelId="{DD5D28F1-D91C-4785-91A6-912C0E2FC408}" type="pres">
      <dgm:prSet presAssocID="{8526D618-92FA-4BCD-B928-0EE15BF0D86F}" presName="points" presStyleCnt="0"/>
      <dgm:spPr/>
    </dgm:pt>
    <dgm:pt modelId="{5A18269E-A98A-4B13-9C00-BB64F812E62E}" type="pres">
      <dgm:prSet presAssocID="{7614B1A4-F6F6-4E67-B67A-6ADAF902CD10}" presName="compositeA" presStyleCnt="0"/>
      <dgm:spPr/>
    </dgm:pt>
    <dgm:pt modelId="{18EAF8ED-6F15-4A78-963B-A0D66E250179}" type="pres">
      <dgm:prSet presAssocID="{7614B1A4-F6F6-4E67-B67A-6ADAF902CD10}" presName="textA" presStyleLbl="revTx" presStyleIdx="0" presStyleCnt="7" custScaleY="75969">
        <dgm:presLayoutVars>
          <dgm:bulletEnabled val="1"/>
        </dgm:presLayoutVars>
      </dgm:prSet>
      <dgm:spPr/>
    </dgm:pt>
    <dgm:pt modelId="{02A98749-0E8E-44B2-9D7B-ABA9C984A156}" type="pres">
      <dgm:prSet presAssocID="{7614B1A4-F6F6-4E67-B67A-6ADAF902CD10}" presName="circleA" presStyleLbl="node1" presStyleIdx="0" presStyleCnt="7" custLinFactNeighborX="2101" custLinFactNeighborY="-46231"/>
      <dgm:spPr/>
    </dgm:pt>
    <dgm:pt modelId="{E8B92180-FAB6-491C-B222-67616A6CE8A8}" type="pres">
      <dgm:prSet presAssocID="{7614B1A4-F6F6-4E67-B67A-6ADAF902CD10}" presName="spaceA" presStyleCnt="0"/>
      <dgm:spPr/>
    </dgm:pt>
    <dgm:pt modelId="{0DD1E58F-4BAD-426F-B1E1-8092CBF76185}" type="pres">
      <dgm:prSet presAssocID="{0B9BDF77-2510-4131-BB65-53859A2B6F6B}" presName="space" presStyleCnt="0"/>
      <dgm:spPr/>
    </dgm:pt>
    <dgm:pt modelId="{6A338B4B-6BCF-40E7-8AF0-7532B9575BEC}" type="pres">
      <dgm:prSet presAssocID="{9F3C29B3-801E-48A3-B659-731B83FAECF0}" presName="compositeB" presStyleCnt="0"/>
      <dgm:spPr/>
    </dgm:pt>
    <dgm:pt modelId="{1D4E1388-A148-43D9-BB69-CB6DA2CB4EE1}" type="pres">
      <dgm:prSet presAssocID="{9F3C29B3-801E-48A3-B659-731B83FAECF0}" presName="textB" presStyleLbl="revTx" presStyleIdx="1" presStyleCnt="7">
        <dgm:presLayoutVars>
          <dgm:bulletEnabled val="1"/>
        </dgm:presLayoutVars>
      </dgm:prSet>
      <dgm:spPr/>
    </dgm:pt>
    <dgm:pt modelId="{FEA20C8B-6204-4F08-842A-75E542242F34}" type="pres">
      <dgm:prSet presAssocID="{9F3C29B3-801E-48A3-B659-731B83FAECF0}" presName="circleB" presStyleLbl="node1" presStyleIdx="1" presStyleCnt="7" custLinFactNeighborX="6304" custLinFactNeighborY="39927"/>
      <dgm:spPr/>
    </dgm:pt>
    <dgm:pt modelId="{1066477B-47D3-4B0D-A588-96813D39C639}" type="pres">
      <dgm:prSet presAssocID="{9F3C29B3-801E-48A3-B659-731B83FAECF0}" presName="spaceB" presStyleCnt="0"/>
      <dgm:spPr/>
    </dgm:pt>
    <dgm:pt modelId="{5B0FFEAB-7F77-47AE-B18E-0230381E931A}" type="pres">
      <dgm:prSet presAssocID="{793E78A5-A480-4263-BE04-B6B1618335F4}" presName="space" presStyleCnt="0"/>
      <dgm:spPr/>
    </dgm:pt>
    <dgm:pt modelId="{56924B5D-7138-4C4E-AFFF-32F4EEE226CC}" type="pres">
      <dgm:prSet presAssocID="{5DC4EB86-AF6B-4B97-B110-6E01F6AF01FD}" presName="compositeA" presStyleCnt="0"/>
      <dgm:spPr/>
    </dgm:pt>
    <dgm:pt modelId="{B5BCDCCE-B063-4C68-88DE-94683620BD48}" type="pres">
      <dgm:prSet presAssocID="{5DC4EB86-AF6B-4B97-B110-6E01F6AF01FD}" presName="textA" presStyleLbl="revTx" presStyleIdx="2" presStyleCnt="7" custScaleY="83962">
        <dgm:presLayoutVars>
          <dgm:bulletEnabled val="1"/>
        </dgm:presLayoutVars>
      </dgm:prSet>
      <dgm:spPr/>
    </dgm:pt>
    <dgm:pt modelId="{C122517C-305E-4AD7-8368-C1F3AE75519A}" type="pres">
      <dgm:prSet presAssocID="{5DC4EB86-AF6B-4B97-B110-6E01F6AF01FD}" presName="circleA" presStyleLbl="node1" presStyleIdx="2" presStyleCnt="7" custLinFactNeighborX="2101" custLinFactNeighborY="-39927"/>
      <dgm:spPr/>
    </dgm:pt>
    <dgm:pt modelId="{EC4C60EE-08A5-4D92-9371-7CD9D3EB1468}" type="pres">
      <dgm:prSet presAssocID="{5DC4EB86-AF6B-4B97-B110-6E01F6AF01FD}" presName="spaceA" presStyleCnt="0"/>
      <dgm:spPr/>
    </dgm:pt>
    <dgm:pt modelId="{0D7FA1A8-5DF2-41D5-9759-940884EC35F4}" type="pres">
      <dgm:prSet presAssocID="{B37F7598-A9C5-41EF-B8D6-9487A453E734}" presName="space" presStyleCnt="0"/>
      <dgm:spPr/>
    </dgm:pt>
    <dgm:pt modelId="{E44E9D5C-CAAA-4B56-BA91-7B3C46B7FED1}" type="pres">
      <dgm:prSet presAssocID="{6D3F85B5-C85A-48EA-9890-08C9EDF49AD8}" presName="compositeB" presStyleCnt="0"/>
      <dgm:spPr/>
    </dgm:pt>
    <dgm:pt modelId="{4ADB967A-E9D5-48D5-B4F3-1726B65259D9}" type="pres">
      <dgm:prSet presAssocID="{6D3F85B5-C85A-48EA-9890-08C9EDF49AD8}" presName="textB" presStyleLbl="revTx" presStyleIdx="3" presStyleCnt="7">
        <dgm:presLayoutVars>
          <dgm:bulletEnabled val="1"/>
        </dgm:presLayoutVars>
      </dgm:prSet>
      <dgm:spPr/>
    </dgm:pt>
    <dgm:pt modelId="{D7DD5FB4-B4F0-4C83-919F-190E2AA00CD8}" type="pres">
      <dgm:prSet presAssocID="{6D3F85B5-C85A-48EA-9890-08C9EDF49AD8}" presName="circleB" presStyleLbl="node1" presStyleIdx="3" presStyleCnt="7" custLinFactNeighborX="-4202" custLinFactNeighborY="42028"/>
      <dgm:spPr>
        <a:solidFill>
          <a:srgbClr val="00B0F0"/>
        </a:solidFill>
      </dgm:spPr>
    </dgm:pt>
    <dgm:pt modelId="{FF263E9A-04C8-401E-AF15-2A32CB61439A}" type="pres">
      <dgm:prSet presAssocID="{6D3F85B5-C85A-48EA-9890-08C9EDF49AD8}" presName="spaceB" presStyleCnt="0"/>
      <dgm:spPr/>
    </dgm:pt>
    <dgm:pt modelId="{4B3DFD8B-44C3-4DDC-A0C4-32D8ED4A266F}" type="pres">
      <dgm:prSet presAssocID="{FF036021-51A3-4E92-B698-C8FA0F7F5EBB}" presName="space" presStyleCnt="0"/>
      <dgm:spPr/>
    </dgm:pt>
    <dgm:pt modelId="{9D905273-3E94-42F9-9682-59B3AC590884}" type="pres">
      <dgm:prSet presAssocID="{1DB85F58-4741-4808-897D-286D968FB95A}" presName="compositeA" presStyleCnt="0"/>
      <dgm:spPr/>
    </dgm:pt>
    <dgm:pt modelId="{7364950B-8882-4EA4-9400-DC29EC9D9791}" type="pres">
      <dgm:prSet presAssocID="{1DB85F58-4741-4808-897D-286D968FB95A}" presName="textA" presStyleLbl="revTx" presStyleIdx="4" presStyleCnt="7" custScaleY="88081" custLinFactNeighborX="1177" custLinFactNeighborY="-6119">
        <dgm:presLayoutVars>
          <dgm:bulletEnabled val="1"/>
        </dgm:presLayoutVars>
      </dgm:prSet>
      <dgm:spPr/>
    </dgm:pt>
    <dgm:pt modelId="{3BB4B4CF-FC5F-4C6A-A109-8461BEC890FC}" type="pres">
      <dgm:prSet presAssocID="{1DB85F58-4741-4808-897D-286D968FB95A}" presName="circleA" presStyleLbl="node1" presStyleIdx="4" presStyleCnt="7" custLinFactNeighborY="-42028"/>
      <dgm:spPr/>
    </dgm:pt>
    <dgm:pt modelId="{C4E5FF08-73FC-4657-AD33-5BB087FEAAA8}" type="pres">
      <dgm:prSet presAssocID="{1DB85F58-4741-4808-897D-286D968FB95A}" presName="spaceA" presStyleCnt="0"/>
      <dgm:spPr/>
    </dgm:pt>
    <dgm:pt modelId="{F152529C-5EA3-4AFB-A8B0-9C8DE282D557}" type="pres">
      <dgm:prSet presAssocID="{882856D1-D52C-458A-A88E-24A7F932F014}" presName="space" presStyleCnt="0"/>
      <dgm:spPr/>
    </dgm:pt>
    <dgm:pt modelId="{D3DB16C3-2090-459C-A70E-B44BBF659E2B}" type="pres">
      <dgm:prSet presAssocID="{44BDCB9F-E896-431D-BE20-2342E455117D}" presName="compositeB" presStyleCnt="0"/>
      <dgm:spPr/>
    </dgm:pt>
    <dgm:pt modelId="{3CA74201-DFEE-411B-81C7-E22DCE231B7A}" type="pres">
      <dgm:prSet presAssocID="{44BDCB9F-E896-431D-BE20-2342E455117D}" presName="textB" presStyleLbl="revTx" presStyleIdx="5" presStyleCnt="7">
        <dgm:presLayoutVars>
          <dgm:bulletEnabled val="1"/>
        </dgm:presLayoutVars>
      </dgm:prSet>
      <dgm:spPr/>
    </dgm:pt>
    <dgm:pt modelId="{D951EACD-4C42-455E-A51A-D3C9B8E9DC73}" type="pres">
      <dgm:prSet presAssocID="{44BDCB9F-E896-431D-BE20-2342E455117D}" presName="circleB" presStyleLbl="node1" presStyleIdx="5" presStyleCnt="7" custLinFactNeighborX="-2101" custLinFactNeighborY="33623"/>
      <dgm:spPr>
        <a:solidFill>
          <a:schemeClr val="accent6">
            <a:lumMod val="40000"/>
            <a:lumOff val="60000"/>
          </a:schemeClr>
        </a:solidFill>
      </dgm:spPr>
    </dgm:pt>
    <dgm:pt modelId="{79C4EA61-AA0C-4490-A2F7-9190B9F6F71A}" type="pres">
      <dgm:prSet presAssocID="{44BDCB9F-E896-431D-BE20-2342E455117D}" presName="spaceB" presStyleCnt="0"/>
      <dgm:spPr/>
    </dgm:pt>
    <dgm:pt modelId="{890B809D-F3D4-487A-86DF-E2D1B8ED6E33}" type="pres">
      <dgm:prSet presAssocID="{FC85F021-13FB-401C-B1CE-B58061853EAA}" presName="space" presStyleCnt="0"/>
      <dgm:spPr/>
    </dgm:pt>
    <dgm:pt modelId="{E6E3D9CA-86FA-445A-90BE-4DB9320B3C57}" type="pres">
      <dgm:prSet presAssocID="{75C250F1-8502-49E8-A46D-7BE86FDF360E}" presName="compositeA" presStyleCnt="0"/>
      <dgm:spPr/>
    </dgm:pt>
    <dgm:pt modelId="{79615CAB-8EA7-446D-8548-81AFFBAC40BF}" type="pres">
      <dgm:prSet presAssocID="{75C250F1-8502-49E8-A46D-7BE86FDF360E}" presName="textA" presStyleLbl="revTx" presStyleIdx="6" presStyleCnt="7">
        <dgm:presLayoutVars>
          <dgm:bulletEnabled val="1"/>
        </dgm:presLayoutVars>
      </dgm:prSet>
      <dgm:spPr/>
    </dgm:pt>
    <dgm:pt modelId="{E0DEDF8A-1577-4EA9-AA22-9EFFFF0DB9C4}" type="pres">
      <dgm:prSet presAssocID="{75C250F1-8502-49E8-A46D-7BE86FDF360E}" presName="circleA" presStyleLbl="node1" presStyleIdx="6" presStyleCnt="7" custLinFactNeighborX="2101" custLinFactNeighborY="-44130"/>
      <dgm:spPr/>
    </dgm:pt>
    <dgm:pt modelId="{D0EF6D25-373C-49A2-B60D-105BC51BCEC4}" type="pres">
      <dgm:prSet presAssocID="{75C250F1-8502-49E8-A46D-7BE86FDF360E}" presName="spaceA" presStyleCnt="0"/>
      <dgm:spPr/>
    </dgm:pt>
  </dgm:ptLst>
  <dgm:cxnLst>
    <dgm:cxn modelId="{98D0ED0A-CA53-4499-8823-C2FFAC29A49A}" srcId="{8526D618-92FA-4BCD-B928-0EE15BF0D86F}" destId="{7614B1A4-F6F6-4E67-B67A-6ADAF902CD10}" srcOrd="0" destOrd="0" parTransId="{F105F432-1704-45EE-96EC-C469801572B3}" sibTransId="{0B9BDF77-2510-4131-BB65-53859A2B6F6B}"/>
    <dgm:cxn modelId="{E7A4CE18-6EA9-4B4C-ABD2-A6CBFF6358F3}" type="presOf" srcId="{44BDCB9F-E896-431D-BE20-2342E455117D}" destId="{3CA74201-DFEE-411B-81C7-E22DCE231B7A}" srcOrd="0" destOrd="0" presId="urn:microsoft.com/office/officeart/2005/8/layout/hProcess11"/>
    <dgm:cxn modelId="{3EDDC629-C07D-40D0-AC79-BA0DD01878D9}" type="presOf" srcId="{8526D618-92FA-4BCD-B928-0EE15BF0D86F}" destId="{B0EDB445-428F-49BA-9E9A-9CD02D6E2D8A}" srcOrd="0" destOrd="0" presId="urn:microsoft.com/office/officeart/2005/8/layout/hProcess11"/>
    <dgm:cxn modelId="{0A6E6336-B490-45E9-AE3A-00A623184518}" type="presOf" srcId="{6D3F85B5-C85A-48EA-9890-08C9EDF49AD8}" destId="{4ADB967A-E9D5-48D5-B4F3-1726B65259D9}" srcOrd="0" destOrd="0" presId="urn:microsoft.com/office/officeart/2005/8/layout/hProcess11"/>
    <dgm:cxn modelId="{2E67D341-F41C-47A7-ABE7-96D296F285BF}" srcId="{8526D618-92FA-4BCD-B928-0EE15BF0D86F}" destId="{9F3C29B3-801E-48A3-B659-731B83FAECF0}" srcOrd="1" destOrd="0" parTransId="{D83525DD-4A71-4A0B-AA20-2DA9C2BEBC04}" sibTransId="{793E78A5-A480-4263-BE04-B6B1618335F4}"/>
    <dgm:cxn modelId="{0E56ED43-EACA-4872-8CF5-C0FA4867FB8A}" type="presOf" srcId="{7614B1A4-F6F6-4E67-B67A-6ADAF902CD10}" destId="{18EAF8ED-6F15-4A78-963B-A0D66E250179}" srcOrd="0" destOrd="0" presId="urn:microsoft.com/office/officeart/2005/8/layout/hProcess11"/>
    <dgm:cxn modelId="{5129104B-CDA2-43CA-B945-DC45AD80B839}" type="presOf" srcId="{75C250F1-8502-49E8-A46D-7BE86FDF360E}" destId="{79615CAB-8EA7-446D-8548-81AFFBAC40BF}" srcOrd="0" destOrd="0" presId="urn:microsoft.com/office/officeart/2005/8/layout/hProcess11"/>
    <dgm:cxn modelId="{2C31C752-16AA-451D-A4C9-DAA92F992C91}" type="presOf" srcId="{5DC4EB86-AF6B-4B97-B110-6E01F6AF01FD}" destId="{B5BCDCCE-B063-4C68-88DE-94683620BD48}" srcOrd="0" destOrd="0" presId="urn:microsoft.com/office/officeart/2005/8/layout/hProcess11"/>
    <dgm:cxn modelId="{1DEF4D55-C7B9-4194-BD6A-A8BDB401297F}" srcId="{8526D618-92FA-4BCD-B928-0EE15BF0D86F}" destId="{1DB85F58-4741-4808-897D-286D968FB95A}" srcOrd="4" destOrd="0" parTransId="{2EC9086E-026C-4ACE-946C-3EEE151B0499}" sibTransId="{882856D1-D52C-458A-A88E-24A7F932F014}"/>
    <dgm:cxn modelId="{2361B695-0E8D-4A30-B2C2-263F3D1DFEAE}" srcId="{8526D618-92FA-4BCD-B928-0EE15BF0D86F}" destId="{6D3F85B5-C85A-48EA-9890-08C9EDF49AD8}" srcOrd="3" destOrd="0" parTransId="{BEEF4013-C642-4DF9-9FC8-A2E3836F8D5B}" sibTransId="{FF036021-51A3-4E92-B698-C8FA0F7F5EBB}"/>
    <dgm:cxn modelId="{6A00529C-B51C-4173-81BF-C3BD1D6E1FAB}" type="presOf" srcId="{9F3C29B3-801E-48A3-B659-731B83FAECF0}" destId="{1D4E1388-A148-43D9-BB69-CB6DA2CB4EE1}" srcOrd="0" destOrd="0" presId="urn:microsoft.com/office/officeart/2005/8/layout/hProcess11"/>
    <dgm:cxn modelId="{3977D4A8-F3B2-4081-86EB-3F49426C8488}" srcId="{8526D618-92FA-4BCD-B928-0EE15BF0D86F}" destId="{75C250F1-8502-49E8-A46D-7BE86FDF360E}" srcOrd="6" destOrd="0" parTransId="{1F5FDA8D-EAEA-446D-B435-8BAA933EE6A9}" sibTransId="{C42ADB33-F032-4F17-B104-50B8713CFE0E}"/>
    <dgm:cxn modelId="{9EAF0FE1-8E45-4537-8739-50FE4C0C9A6B}" srcId="{8526D618-92FA-4BCD-B928-0EE15BF0D86F}" destId="{5DC4EB86-AF6B-4B97-B110-6E01F6AF01FD}" srcOrd="2" destOrd="0" parTransId="{116626A1-806B-4D53-BC93-37B6AE470419}" sibTransId="{B37F7598-A9C5-41EF-B8D6-9487A453E734}"/>
    <dgm:cxn modelId="{8C3204E9-C9B1-407B-908A-2291355318D7}" srcId="{8526D618-92FA-4BCD-B928-0EE15BF0D86F}" destId="{44BDCB9F-E896-431D-BE20-2342E455117D}" srcOrd="5" destOrd="0" parTransId="{C4B2FB14-C210-49E6-AB38-854DFA96AF5D}" sibTransId="{FC85F021-13FB-401C-B1CE-B58061853EAA}"/>
    <dgm:cxn modelId="{AB7C57ED-A430-49B3-8787-F49EEEAADABE}" type="presOf" srcId="{1DB85F58-4741-4808-897D-286D968FB95A}" destId="{7364950B-8882-4EA4-9400-DC29EC9D9791}" srcOrd="0" destOrd="0" presId="urn:microsoft.com/office/officeart/2005/8/layout/hProcess11"/>
    <dgm:cxn modelId="{43E2B50B-430C-48B6-B3AD-CF48C40EBF92}" type="presParOf" srcId="{B0EDB445-428F-49BA-9E9A-9CD02D6E2D8A}" destId="{0D51154D-DF71-4273-B5C1-9A14B403820E}" srcOrd="0" destOrd="0" presId="urn:microsoft.com/office/officeart/2005/8/layout/hProcess11"/>
    <dgm:cxn modelId="{679AD2D2-0123-48BE-9030-D3F1C5E8C78E}" type="presParOf" srcId="{B0EDB445-428F-49BA-9E9A-9CD02D6E2D8A}" destId="{DD5D28F1-D91C-4785-91A6-912C0E2FC408}" srcOrd="1" destOrd="0" presId="urn:microsoft.com/office/officeart/2005/8/layout/hProcess11"/>
    <dgm:cxn modelId="{B93413B8-D3EC-4C4D-92BF-1F573AB1C1FD}" type="presParOf" srcId="{DD5D28F1-D91C-4785-91A6-912C0E2FC408}" destId="{5A18269E-A98A-4B13-9C00-BB64F812E62E}" srcOrd="0" destOrd="0" presId="urn:microsoft.com/office/officeart/2005/8/layout/hProcess11"/>
    <dgm:cxn modelId="{0770327F-6B4E-4E7C-A48F-40E689C64298}" type="presParOf" srcId="{5A18269E-A98A-4B13-9C00-BB64F812E62E}" destId="{18EAF8ED-6F15-4A78-963B-A0D66E250179}" srcOrd="0" destOrd="0" presId="urn:microsoft.com/office/officeart/2005/8/layout/hProcess11"/>
    <dgm:cxn modelId="{A584617F-941D-48F8-8004-06B32435AE1A}" type="presParOf" srcId="{5A18269E-A98A-4B13-9C00-BB64F812E62E}" destId="{02A98749-0E8E-44B2-9D7B-ABA9C984A156}" srcOrd="1" destOrd="0" presId="urn:microsoft.com/office/officeart/2005/8/layout/hProcess11"/>
    <dgm:cxn modelId="{523EB9B5-70EC-4D81-B1E2-C16669B53FB6}" type="presParOf" srcId="{5A18269E-A98A-4B13-9C00-BB64F812E62E}" destId="{E8B92180-FAB6-491C-B222-67616A6CE8A8}" srcOrd="2" destOrd="0" presId="urn:microsoft.com/office/officeart/2005/8/layout/hProcess11"/>
    <dgm:cxn modelId="{3E6FEA64-8188-4470-9BA6-C87F7D79AB9E}" type="presParOf" srcId="{DD5D28F1-D91C-4785-91A6-912C0E2FC408}" destId="{0DD1E58F-4BAD-426F-B1E1-8092CBF76185}" srcOrd="1" destOrd="0" presId="urn:microsoft.com/office/officeart/2005/8/layout/hProcess11"/>
    <dgm:cxn modelId="{5AA23844-CE74-4596-86AA-E5CFA93C6BAD}" type="presParOf" srcId="{DD5D28F1-D91C-4785-91A6-912C0E2FC408}" destId="{6A338B4B-6BCF-40E7-8AF0-7532B9575BEC}" srcOrd="2" destOrd="0" presId="urn:microsoft.com/office/officeart/2005/8/layout/hProcess11"/>
    <dgm:cxn modelId="{87EBED56-D059-4098-A8E7-905DA6CE9212}" type="presParOf" srcId="{6A338B4B-6BCF-40E7-8AF0-7532B9575BEC}" destId="{1D4E1388-A148-43D9-BB69-CB6DA2CB4EE1}" srcOrd="0" destOrd="0" presId="urn:microsoft.com/office/officeart/2005/8/layout/hProcess11"/>
    <dgm:cxn modelId="{1E48F7E8-52AB-4B77-8CCB-0252FF3DE028}" type="presParOf" srcId="{6A338B4B-6BCF-40E7-8AF0-7532B9575BEC}" destId="{FEA20C8B-6204-4F08-842A-75E542242F34}" srcOrd="1" destOrd="0" presId="urn:microsoft.com/office/officeart/2005/8/layout/hProcess11"/>
    <dgm:cxn modelId="{5D7B534B-87BD-4419-A774-C405BE0F1468}" type="presParOf" srcId="{6A338B4B-6BCF-40E7-8AF0-7532B9575BEC}" destId="{1066477B-47D3-4B0D-A588-96813D39C639}" srcOrd="2" destOrd="0" presId="urn:microsoft.com/office/officeart/2005/8/layout/hProcess11"/>
    <dgm:cxn modelId="{AA0DF1E0-4846-455F-BDBF-ADD2136DCC99}" type="presParOf" srcId="{DD5D28F1-D91C-4785-91A6-912C0E2FC408}" destId="{5B0FFEAB-7F77-47AE-B18E-0230381E931A}" srcOrd="3" destOrd="0" presId="urn:microsoft.com/office/officeart/2005/8/layout/hProcess11"/>
    <dgm:cxn modelId="{1EEE5004-3D1D-44E0-95F7-53F53006F180}" type="presParOf" srcId="{DD5D28F1-D91C-4785-91A6-912C0E2FC408}" destId="{56924B5D-7138-4C4E-AFFF-32F4EEE226CC}" srcOrd="4" destOrd="0" presId="urn:microsoft.com/office/officeart/2005/8/layout/hProcess11"/>
    <dgm:cxn modelId="{B185A2CB-4F8F-43AC-BF60-00193949CADB}" type="presParOf" srcId="{56924B5D-7138-4C4E-AFFF-32F4EEE226CC}" destId="{B5BCDCCE-B063-4C68-88DE-94683620BD48}" srcOrd="0" destOrd="0" presId="urn:microsoft.com/office/officeart/2005/8/layout/hProcess11"/>
    <dgm:cxn modelId="{7A8C3B3C-E744-40F3-9369-A4BA75421AF6}" type="presParOf" srcId="{56924B5D-7138-4C4E-AFFF-32F4EEE226CC}" destId="{C122517C-305E-4AD7-8368-C1F3AE75519A}" srcOrd="1" destOrd="0" presId="urn:microsoft.com/office/officeart/2005/8/layout/hProcess11"/>
    <dgm:cxn modelId="{E0287B47-4CF5-4678-BF4A-93321D26FF6C}" type="presParOf" srcId="{56924B5D-7138-4C4E-AFFF-32F4EEE226CC}" destId="{EC4C60EE-08A5-4D92-9371-7CD9D3EB1468}" srcOrd="2" destOrd="0" presId="urn:microsoft.com/office/officeart/2005/8/layout/hProcess11"/>
    <dgm:cxn modelId="{698DE525-2F2B-47C3-AE7B-1D805162D37B}" type="presParOf" srcId="{DD5D28F1-D91C-4785-91A6-912C0E2FC408}" destId="{0D7FA1A8-5DF2-41D5-9759-940884EC35F4}" srcOrd="5" destOrd="0" presId="urn:microsoft.com/office/officeart/2005/8/layout/hProcess11"/>
    <dgm:cxn modelId="{BF712652-DC5B-4261-9FA4-9DCB9F1089B5}" type="presParOf" srcId="{DD5D28F1-D91C-4785-91A6-912C0E2FC408}" destId="{E44E9D5C-CAAA-4B56-BA91-7B3C46B7FED1}" srcOrd="6" destOrd="0" presId="urn:microsoft.com/office/officeart/2005/8/layout/hProcess11"/>
    <dgm:cxn modelId="{F4C441D9-7CA9-4BFE-B5CB-D5AA75ABCE4C}" type="presParOf" srcId="{E44E9D5C-CAAA-4B56-BA91-7B3C46B7FED1}" destId="{4ADB967A-E9D5-48D5-B4F3-1726B65259D9}" srcOrd="0" destOrd="0" presId="urn:microsoft.com/office/officeart/2005/8/layout/hProcess11"/>
    <dgm:cxn modelId="{D12BDEB1-D3E3-4199-873C-3614A4DB0174}" type="presParOf" srcId="{E44E9D5C-CAAA-4B56-BA91-7B3C46B7FED1}" destId="{D7DD5FB4-B4F0-4C83-919F-190E2AA00CD8}" srcOrd="1" destOrd="0" presId="urn:microsoft.com/office/officeart/2005/8/layout/hProcess11"/>
    <dgm:cxn modelId="{D1D10613-6709-4779-BF03-122EE680429D}" type="presParOf" srcId="{E44E9D5C-CAAA-4B56-BA91-7B3C46B7FED1}" destId="{FF263E9A-04C8-401E-AF15-2A32CB61439A}" srcOrd="2" destOrd="0" presId="urn:microsoft.com/office/officeart/2005/8/layout/hProcess11"/>
    <dgm:cxn modelId="{632B1238-ED8A-4244-AAD1-73EC2BD80B24}" type="presParOf" srcId="{DD5D28F1-D91C-4785-91A6-912C0E2FC408}" destId="{4B3DFD8B-44C3-4DDC-A0C4-32D8ED4A266F}" srcOrd="7" destOrd="0" presId="urn:microsoft.com/office/officeart/2005/8/layout/hProcess11"/>
    <dgm:cxn modelId="{D6C1C65B-70FF-493B-8903-2A9E1206A813}" type="presParOf" srcId="{DD5D28F1-D91C-4785-91A6-912C0E2FC408}" destId="{9D905273-3E94-42F9-9682-59B3AC590884}" srcOrd="8" destOrd="0" presId="urn:microsoft.com/office/officeart/2005/8/layout/hProcess11"/>
    <dgm:cxn modelId="{1AFC33CA-949E-46BC-B825-0DAF1B5EA42F}" type="presParOf" srcId="{9D905273-3E94-42F9-9682-59B3AC590884}" destId="{7364950B-8882-4EA4-9400-DC29EC9D9791}" srcOrd="0" destOrd="0" presId="urn:microsoft.com/office/officeart/2005/8/layout/hProcess11"/>
    <dgm:cxn modelId="{A4ADFF0B-DC76-4002-A99A-F312C44ECA2C}" type="presParOf" srcId="{9D905273-3E94-42F9-9682-59B3AC590884}" destId="{3BB4B4CF-FC5F-4C6A-A109-8461BEC890FC}" srcOrd="1" destOrd="0" presId="urn:microsoft.com/office/officeart/2005/8/layout/hProcess11"/>
    <dgm:cxn modelId="{F7868BFF-5B5E-484C-9837-F2802F2D5730}" type="presParOf" srcId="{9D905273-3E94-42F9-9682-59B3AC590884}" destId="{C4E5FF08-73FC-4657-AD33-5BB087FEAAA8}" srcOrd="2" destOrd="0" presId="urn:microsoft.com/office/officeart/2005/8/layout/hProcess11"/>
    <dgm:cxn modelId="{714D5D67-882C-41AA-B1F9-8661C06EABF9}" type="presParOf" srcId="{DD5D28F1-D91C-4785-91A6-912C0E2FC408}" destId="{F152529C-5EA3-4AFB-A8B0-9C8DE282D557}" srcOrd="9" destOrd="0" presId="urn:microsoft.com/office/officeart/2005/8/layout/hProcess11"/>
    <dgm:cxn modelId="{982E6CBB-2CB6-4A51-8260-E3C45D3E0D1C}" type="presParOf" srcId="{DD5D28F1-D91C-4785-91A6-912C0E2FC408}" destId="{D3DB16C3-2090-459C-A70E-B44BBF659E2B}" srcOrd="10" destOrd="0" presId="urn:microsoft.com/office/officeart/2005/8/layout/hProcess11"/>
    <dgm:cxn modelId="{2B3D8E52-A3E6-4955-BDEF-CDCD740AEF82}" type="presParOf" srcId="{D3DB16C3-2090-459C-A70E-B44BBF659E2B}" destId="{3CA74201-DFEE-411B-81C7-E22DCE231B7A}" srcOrd="0" destOrd="0" presId="urn:microsoft.com/office/officeart/2005/8/layout/hProcess11"/>
    <dgm:cxn modelId="{E2AB2C03-AA81-47CE-81E4-B2FE8C9B7FE2}" type="presParOf" srcId="{D3DB16C3-2090-459C-A70E-B44BBF659E2B}" destId="{D951EACD-4C42-455E-A51A-D3C9B8E9DC73}" srcOrd="1" destOrd="0" presId="urn:microsoft.com/office/officeart/2005/8/layout/hProcess11"/>
    <dgm:cxn modelId="{F3B44016-DABE-425F-A199-EE58F61A3910}" type="presParOf" srcId="{D3DB16C3-2090-459C-A70E-B44BBF659E2B}" destId="{79C4EA61-AA0C-4490-A2F7-9190B9F6F71A}" srcOrd="2" destOrd="0" presId="urn:microsoft.com/office/officeart/2005/8/layout/hProcess11"/>
    <dgm:cxn modelId="{1DAF20FC-5B72-4758-816F-29406E1E69D7}" type="presParOf" srcId="{DD5D28F1-D91C-4785-91A6-912C0E2FC408}" destId="{890B809D-F3D4-487A-86DF-E2D1B8ED6E33}" srcOrd="11" destOrd="0" presId="urn:microsoft.com/office/officeart/2005/8/layout/hProcess11"/>
    <dgm:cxn modelId="{8F0F0BD8-6159-4C33-ADB0-BEE5FE820F4B}" type="presParOf" srcId="{DD5D28F1-D91C-4785-91A6-912C0E2FC408}" destId="{E6E3D9CA-86FA-445A-90BE-4DB9320B3C57}" srcOrd="12" destOrd="0" presId="urn:microsoft.com/office/officeart/2005/8/layout/hProcess11"/>
    <dgm:cxn modelId="{E5269111-F198-455E-BB98-EB7CE4067FF4}" type="presParOf" srcId="{E6E3D9CA-86FA-445A-90BE-4DB9320B3C57}" destId="{79615CAB-8EA7-446D-8548-81AFFBAC40BF}" srcOrd="0" destOrd="0" presId="urn:microsoft.com/office/officeart/2005/8/layout/hProcess11"/>
    <dgm:cxn modelId="{8863D967-4CA9-4C6B-8134-1054847508BB}" type="presParOf" srcId="{E6E3D9CA-86FA-445A-90BE-4DB9320B3C57}" destId="{E0DEDF8A-1577-4EA9-AA22-9EFFFF0DB9C4}" srcOrd="1" destOrd="0" presId="urn:microsoft.com/office/officeart/2005/8/layout/hProcess11"/>
    <dgm:cxn modelId="{3318A0D6-8B89-4646-AC3A-BBB14B9CC326}" type="presParOf" srcId="{E6E3D9CA-86FA-445A-90BE-4DB9320B3C57}" destId="{D0EF6D25-373C-49A2-B60D-105BC51BCEC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860E17-EA8D-4626-A7A5-B514EDD3FFC4}" type="doc">
      <dgm:prSet loTypeId="urn:microsoft.com/office/officeart/2008/layout/PictureStrips" loCatId="list" qsTypeId="urn:microsoft.com/office/officeart/2005/8/quickstyle/simple5" qsCatId="simple" csTypeId="urn:microsoft.com/office/officeart/2005/8/colors/colorful2" csCatId="colorful" phldr="1"/>
      <dgm:spPr/>
      <dgm:t>
        <a:bodyPr/>
        <a:lstStyle/>
        <a:p>
          <a:endParaRPr lang="en-US"/>
        </a:p>
      </dgm:t>
    </dgm:pt>
    <dgm:pt modelId="{DC46F2A4-CD2A-4756-86EB-CD6A00644DC7}">
      <dgm:prSet custT="1"/>
      <dgm:spPr>
        <a:ln>
          <a:solidFill>
            <a:srgbClr val="1F4E79"/>
          </a:solidFill>
        </a:ln>
      </dgm:spPr>
      <dgm:t>
        <a:bodyPr/>
        <a:lstStyle/>
        <a:p>
          <a:pPr algn="r" rtl="1"/>
          <a:r>
            <a:rPr lang="ar-SA" sz="1100" dirty="0">
              <a:cs typeface="mohammad bold art 1" pitchFamily="2" charset="-78"/>
            </a:rPr>
            <a:t>توفير قنوات تعامل مباشرة تجمع المستثمرين المهتمين في استثمار أموالهم بالمشاريع الصغيرة والمتوسطة.</a:t>
          </a:r>
          <a:endParaRPr lang="en-US" sz="1100" dirty="0">
            <a:cs typeface="mohammad bold art 1" pitchFamily="2" charset="-78"/>
          </a:endParaRPr>
        </a:p>
      </dgm:t>
    </dgm:pt>
    <dgm:pt modelId="{7CE25B4C-9407-4A7A-BE7D-AE9735F9747E}" type="parTrans" cxnId="{CC0F452B-98F7-48E4-BACB-F0A0B2A7FBB8}">
      <dgm:prSet/>
      <dgm:spPr/>
      <dgm:t>
        <a:bodyPr/>
        <a:lstStyle/>
        <a:p>
          <a:pPr algn="r" rtl="1"/>
          <a:endParaRPr lang="en-US" sz="2800">
            <a:cs typeface="mohammad bold art 1" pitchFamily="2" charset="-78"/>
          </a:endParaRPr>
        </a:p>
      </dgm:t>
    </dgm:pt>
    <dgm:pt modelId="{14C77971-AE01-4FB8-9267-9165CA186833}" type="sibTrans" cxnId="{CC0F452B-98F7-48E4-BACB-F0A0B2A7FBB8}">
      <dgm:prSet/>
      <dgm:spPr/>
      <dgm:t>
        <a:bodyPr/>
        <a:lstStyle/>
        <a:p>
          <a:pPr algn="r" rtl="1"/>
          <a:endParaRPr lang="en-US" sz="2800">
            <a:cs typeface="mohammad bold art 1" pitchFamily="2" charset="-78"/>
          </a:endParaRPr>
        </a:p>
      </dgm:t>
    </dgm:pt>
    <dgm:pt modelId="{4FD82A56-3115-4E47-92B2-31985E2570E5}">
      <dgm:prSet custT="1"/>
      <dgm:spPr>
        <a:ln>
          <a:solidFill>
            <a:srgbClr val="1F4E79"/>
          </a:solidFill>
        </a:ln>
      </dgm:spPr>
      <dgm:t>
        <a:bodyPr/>
        <a:lstStyle/>
        <a:p>
          <a:pPr algn="r" rtl="1"/>
          <a:r>
            <a:rPr lang="ar-SA" sz="1100" dirty="0">
              <a:cs typeface="mohammad bold art 1" pitchFamily="2" charset="-78"/>
            </a:rPr>
            <a:t>إتاحة فرص استثمارية لصغار المستثمرين ورواد الأعمال.</a:t>
          </a:r>
          <a:endParaRPr lang="en-US" sz="1100" dirty="0">
            <a:cs typeface="mohammad bold art 1" pitchFamily="2" charset="-78"/>
          </a:endParaRPr>
        </a:p>
      </dgm:t>
    </dgm:pt>
    <dgm:pt modelId="{93CCFA3E-FDF1-4CCB-AB65-BE0B5F556F02}" type="parTrans" cxnId="{E2D96435-27EF-44CA-90DB-46F3AD2E18AA}">
      <dgm:prSet/>
      <dgm:spPr/>
      <dgm:t>
        <a:bodyPr/>
        <a:lstStyle/>
        <a:p>
          <a:pPr algn="r" rtl="1"/>
          <a:endParaRPr lang="en-US" sz="2800">
            <a:cs typeface="mohammad bold art 1" pitchFamily="2" charset="-78"/>
          </a:endParaRPr>
        </a:p>
      </dgm:t>
    </dgm:pt>
    <dgm:pt modelId="{34B6AB53-5D2A-4901-9E1B-A6853A84AB2E}" type="sibTrans" cxnId="{E2D96435-27EF-44CA-90DB-46F3AD2E18AA}">
      <dgm:prSet/>
      <dgm:spPr/>
      <dgm:t>
        <a:bodyPr/>
        <a:lstStyle/>
        <a:p>
          <a:pPr algn="r" rtl="1"/>
          <a:endParaRPr lang="en-US" sz="2800">
            <a:cs typeface="mohammad bold art 1" pitchFamily="2" charset="-78"/>
          </a:endParaRPr>
        </a:p>
      </dgm:t>
    </dgm:pt>
    <dgm:pt modelId="{789228F1-4333-466B-BC93-BFDF0EB8E2CA}">
      <dgm:prSet custT="1"/>
      <dgm:spPr>
        <a:ln>
          <a:solidFill>
            <a:srgbClr val="1F4E79"/>
          </a:solidFill>
        </a:ln>
      </dgm:spPr>
      <dgm:t>
        <a:bodyPr/>
        <a:lstStyle/>
        <a:p>
          <a:pPr algn="r" rtl="1"/>
          <a:r>
            <a:rPr lang="ar-SA" sz="1100" dirty="0">
              <a:cs typeface="mohammad bold art 1" pitchFamily="2" charset="-78"/>
            </a:rPr>
            <a:t>زيادة مستوى السيولة في السوق من خلال توفير قنوات تمويل أخرى بخلاف قنوات التمويل التقليدية.</a:t>
          </a:r>
          <a:endParaRPr lang="en-US" sz="1100" dirty="0">
            <a:cs typeface="mohammad bold art 1" pitchFamily="2" charset="-78"/>
          </a:endParaRPr>
        </a:p>
      </dgm:t>
    </dgm:pt>
    <dgm:pt modelId="{BB41CAC6-176E-42D4-8AC4-A614D1BD234A}" type="parTrans" cxnId="{3FA57141-01F0-43F5-A0B4-B5E51EDDC73E}">
      <dgm:prSet/>
      <dgm:spPr/>
      <dgm:t>
        <a:bodyPr/>
        <a:lstStyle/>
        <a:p>
          <a:pPr algn="r" rtl="1"/>
          <a:endParaRPr lang="en-US" sz="2800">
            <a:cs typeface="mohammad bold art 1" pitchFamily="2" charset="-78"/>
          </a:endParaRPr>
        </a:p>
      </dgm:t>
    </dgm:pt>
    <dgm:pt modelId="{B755854D-760C-45B7-B729-63833C678992}" type="sibTrans" cxnId="{3FA57141-01F0-43F5-A0B4-B5E51EDDC73E}">
      <dgm:prSet/>
      <dgm:spPr/>
      <dgm:t>
        <a:bodyPr/>
        <a:lstStyle/>
        <a:p>
          <a:pPr algn="r" rtl="1"/>
          <a:endParaRPr lang="en-US" sz="2800">
            <a:cs typeface="mohammad bold art 1" pitchFamily="2" charset="-78"/>
          </a:endParaRPr>
        </a:p>
      </dgm:t>
    </dgm:pt>
    <dgm:pt modelId="{AE0012CA-FA13-43FD-8C63-C7ADA242AA92}">
      <dgm:prSet custT="1"/>
      <dgm:spPr>
        <a:ln>
          <a:solidFill>
            <a:srgbClr val="1F4E79"/>
          </a:solidFill>
        </a:ln>
      </dgm:spPr>
      <dgm:t>
        <a:bodyPr/>
        <a:lstStyle/>
        <a:p>
          <a:pPr algn="r" rtl="1"/>
          <a:r>
            <a:rPr lang="ar-SA" sz="1100" dirty="0">
              <a:cs typeface="mohammad bold art 1" pitchFamily="2" charset="-78"/>
            </a:rPr>
            <a:t>زيادة وعي وثقافة أطراف الخدمة في الجوانب المالية والاستثمارية، بما يساعد على الارتقاء بكفاءة تعاملاتهم المالية في السوق المالي الكويتي. </a:t>
          </a:r>
          <a:endParaRPr lang="en-US" sz="1100" dirty="0">
            <a:cs typeface="mohammad bold art 1" pitchFamily="2" charset="-78"/>
          </a:endParaRPr>
        </a:p>
      </dgm:t>
    </dgm:pt>
    <dgm:pt modelId="{E18EE3E1-D19C-4B83-AFF8-F09D5CC51070}" type="parTrans" cxnId="{C17BC393-A3D0-4F78-B5BE-74A326669F39}">
      <dgm:prSet/>
      <dgm:spPr/>
      <dgm:t>
        <a:bodyPr/>
        <a:lstStyle/>
        <a:p>
          <a:pPr algn="r" rtl="1"/>
          <a:endParaRPr lang="en-US" sz="2800">
            <a:cs typeface="mohammad bold art 1" pitchFamily="2" charset="-78"/>
          </a:endParaRPr>
        </a:p>
      </dgm:t>
    </dgm:pt>
    <dgm:pt modelId="{92D0DBD8-37D7-4E3F-8FAF-9C9C05D60932}" type="sibTrans" cxnId="{C17BC393-A3D0-4F78-B5BE-74A326669F39}">
      <dgm:prSet/>
      <dgm:spPr/>
      <dgm:t>
        <a:bodyPr/>
        <a:lstStyle/>
        <a:p>
          <a:pPr algn="r" rtl="1"/>
          <a:endParaRPr lang="en-US" sz="2800">
            <a:cs typeface="mohammad bold art 1" pitchFamily="2" charset="-78"/>
          </a:endParaRPr>
        </a:p>
      </dgm:t>
    </dgm:pt>
    <dgm:pt modelId="{C82C3211-3710-4D35-917E-AF025B7E1B1B}" type="pres">
      <dgm:prSet presAssocID="{0F860E17-EA8D-4626-A7A5-B514EDD3FFC4}" presName="Name0" presStyleCnt="0">
        <dgm:presLayoutVars>
          <dgm:dir val="rev"/>
          <dgm:resizeHandles val="exact"/>
        </dgm:presLayoutVars>
      </dgm:prSet>
      <dgm:spPr/>
    </dgm:pt>
    <dgm:pt modelId="{8909084C-280B-4C30-B0F0-E490D7CC0C57}" type="pres">
      <dgm:prSet presAssocID="{DC46F2A4-CD2A-4756-86EB-CD6A00644DC7}" presName="composite" presStyleCnt="0"/>
      <dgm:spPr/>
    </dgm:pt>
    <dgm:pt modelId="{65870440-98F4-4AF5-B3A2-D176EC428CF4}" type="pres">
      <dgm:prSet presAssocID="{DC46F2A4-CD2A-4756-86EB-CD6A00644DC7}" presName="rect1" presStyleLbl="trAlignAcc1" presStyleIdx="0" presStyleCnt="4">
        <dgm:presLayoutVars>
          <dgm:bulletEnabled val="1"/>
        </dgm:presLayoutVars>
      </dgm:prSet>
      <dgm:spPr/>
    </dgm:pt>
    <dgm:pt modelId="{3665ECF1-7DAC-46B1-AED6-8F4008B549B1}" type="pres">
      <dgm:prSet presAssocID="{DC46F2A4-CD2A-4756-86EB-CD6A00644DC7}" presName="rect2" presStyleLbl="fgImgPlace1" presStyleIdx="0" presStyleCnt="4"/>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9347" t="10436" r="-9347" b="10436"/>
          </a:stretch>
        </a:blipFill>
      </dgm:spPr>
      <dgm:extLst>
        <a:ext uri="{E40237B7-FDA0-4F09-8148-C483321AD2D9}">
          <dgm14:cNvPr xmlns:dgm14="http://schemas.microsoft.com/office/drawing/2010/diagram" id="0" name="" descr="Filter"/>
        </a:ext>
      </dgm:extLst>
    </dgm:pt>
    <dgm:pt modelId="{E873F628-D87D-4617-BE58-33D8C123D083}" type="pres">
      <dgm:prSet presAssocID="{14C77971-AE01-4FB8-9267-9165CA186833}" presName="sibTrans" presStyleCnt="0"/>
      <dgm:spPr/>
    </dgm:pt>
    <dgm:pt modelId="{7632C1BC-4193-4269-9F5E-78096AC01074}" type="pres">
      <dgm:prSet presAssocID="{4FD82A56-3115-4E47-92B2-31985E2570E5}" presName="composite" presStyleCnt="0"/>
      <dgm:spPr/>
    </dgm:pt>
    <dgm:pt modelId="{11AA1010-2E0F-45C8-B4C8-D8A4D7D0712B}" type="pres">
      <dgm:prSet presAssocID="{4FD82A56-3115-4E47-92B2-31985E2570E5}" presName="rect1" presStyleLbl="trAlignAcc1" presStyleIdx="1" presStyleCnt="4">
        <dgm:presLayoutVars>
          <dgm:bulletEnabled val="1"/>
        </dgm:presLayoutVars>
      </dgm:prSet>
      <dgm:spPr/>
    </dgm:pt>
    <dgm:pt modelId="{34FCCF33-CC00-45A0-A857-A53AA5D0F9DA}" type="pres">
      <dgm:prSet presAssocID="{4FD82A56-3115-4E47-92B2-31985E2570E5}" presName="rect2" presStyleLbl="fgImgPlace1" presStyleIdx="1" presStyleCnt="4"/>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347" t="10436" r="-9347" b="10436"/>
          </a:stretch>
        </a:blipFill>
      </dgm:spPr>
      <dgm:extLst>
        <a:ext uri="{E40237B7-FDA0-4F09-8148-C483321AD2D9}">
          <dgm14:cNvPr xmlns:dgm14="http://schemas.microsoft.com/office/drawing/2010/diagram" id="0" name="" descr="Bullseye"/>
        </a:ext>
      </dgm:extLst>
    </dgm:pt>
    <dgm:pt modelId="{314516AB-46F1-460E-8F8A-CE4C798DF4EE}" type="pres">
      <dgm:prSet presAssocID="{34B6AB53-5D2A-4901-9E1B-A6853A84AB2E}" presName="sibTrans" presStyleCnt="0"/>
      <dgm:spPr/>
    </dgm:pt>
    <dgm:pt modelId="{039FD7C3-88D5-4EF4-AD6E-A14C688AB908}" type="pres">
      <dgm:prSet presAssocID="{789228F1-4333-466B-BC93-BFDF0EB8E2CA}" presName="composite" presStyleCnt="0"/>
      <dgm:spPr/>
    </dgm:pt>
    <dgm:pt modelId="{68394115-41D9-47E8-9DA6-D6DFB832FE75}" type="pres">
      <dgm:prSet presAssocID="{789228F1-4333-466B-BC93-BFDF0EB8E2CA}" presName="rect1" presStyleLbl="trAlignAcc1" presStyleIdx="2" presStyleCnt="4">
        <dgm:presLayoutVars>
          <dgm:bulletEnabled val="1"/>
        </dgm:presLayoutVars>
      </dgm:prSet>
      <dgm:spPr/>
    </dgm:pt>
    <dgm:pt modelId="{18DB55B4-479D-4D06-86E2-A51973E6969A}" type="pres">
      <dgm:prSet presAssocID="{789228F1-4333-466B-BC93-BFDF0EB8E2CA}" presName="rect2" presStyleLbl="fgImgPlace1" presStyleIdx="2" presStyleCnt="4"/>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9347" t="10436" r="-9347" b="10436"/>
          </a:stretch>
        </a:blipFill>
      </dgm:spPr>
      <dgm:extLst>
        <a:ext uri="{E40237B7-FDA0-4F09-8148-C483321AD2D9}">
          <dgm14:cNvPr xmlns:dgm14="http://schemas.microsoft.com/office/drawing/2010/diagram" id="0" name="" descr="Money"/>
        </a:ext>
      </dgm:extLst>
    </dgm:pt>
    <dgm:pt modelId="{D9E8EB1F-DB94-4E10-B19D-63803D7799A9}" type="pres">
      <dgm:prSet presAssocID="{B755854D-760C-45B7-B729-63833C678992}" presName="sibTrans" presStyleCnt="0"/>
      <dgm:spPr/>
    </dgm:pt>
    <dgm:pt modelId="{298F6EFF-E8D4-4ECC-B7D5-70FCE399D904}" type="pres">
      <dgm:prSet presAssocID="{AE0012CA-FA13-43FD-8C63-C7ADA242AA92}" presName="composite" presStyleCnt="0"/>
      <dgm:spPr/>
    </dgm:pt>
    <dgm:pt modelId="{D761D80C-5C6C-44FD-B55B-A14C739600D4}" type="pres">
      <dgm:prSet presAssocID="{AE0012CA-FA13-43FD-8C63-C7ADA242AA92}" presName="rect1" presStyleLbl="trAlignAcc1" presStyleIdx="3" presStyleCnt="4">
        <dgm:presLayoutVars>
          <dgm:bulletEnabled val="1"/>
        </dgm:presLayoutVars>
      </dgm:prSet>
      <dgm:spPr/>
    </dgm:pt>
    <dgm:pt modelId="{4F989317-57FA-4681-BFD9-DE2FE7B83152}" type="pres">
      <dgm:prSet presAssocID="{AE0012CA-FA13-43FD-8C63-C7ADA242AA92}" presName="rect2" presStyleLbl="fgImgPlace1" presStyleIdx="3" presStyleCnt="4"/>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9347" t="10436" r="-9347" b="10436"/>
          </a:stretch>
        </a:blipFill>
      </dgm:spPr>
      <dgm:extLst>
        <a:ext uri="{E40237B7-FDA0-4F09-8148-C483321AD2D9}">
          <dgm14:cNvPr xmlns:dgm14="http://schemas.microsoft.com/office/drawing/2010/diagram" id="0" name="" descr="Lightbulb and gear"/>
        </a:ext>
      </dgm:extLst>
    </dgm:pt>
  </dgm:ptLst>
  <dgm:cxnLst>
    <dgm:cxn modelId="{CC0F452B-98F7-48E4-BACB-F0A0B2A7FBB8}" srcId="{0F860E17-EA8D-4626-A7A5-B514EDD3FFC4}" destId="{DC46F2A4-CD2A-4756-86EB-CD6A00644DC7}" srcOrd="0" destOrd="0" parTransId="{7CE25B4C-9407-4A7A-BE7D-AE9735F9747E}" sibTransId="{14C77971-AE01-4FB8-9267-9165CA186833}"/>
    <dgm:cxn modelId="{E2D96435-27EF-44CA-90DB-46F3AD2E18AA}" srcId="{0F860E17-EA8D-4626-A7A5-B514EDD3FFC4}" destId="{4FD82A56-3115-4E47-92B2-31985E2570E5}" srcOrd="1" destOrd="0" parTransId="{93CCFA3E-FDF1-4CCB-AB65-BE0B5F556F02}" sibTransId="{34B6AB53-5D2A-4901-9E1B-A6853A84AB2E}"/>
    <dgm:cxn modelId="{3FA57141-01F0-43F5-A0B4-B5E51EDDC73E}" srcId="{0F860E17-EA8D-4626-A7A5-B514EDD3FFC4}" destId="{789228F1-4333-466B-BC93-BFDF0EB8E2CA}" srcOrd="2" destOrd="0" parTransId="{BB41CAC6-176E-42D4-8AC4-A614D1BD234A}" sibTransId="{B755854D-760C-45B7-B729-63833C678992}"/>
    <dgm:cxn modelId="{4EE60453-6C83-4C5A-A9FC-4F8C8229DB52}" type="presOf" srcId="{789228F1-4333-466B-BC93-BFDF0EB8E2CA}" destId="{68394115-41D9-47E8-9DA6-D6DFB832FE75}" srcOrd="0" destOrd="0" presId="urn:microsoft.com/office/officeart/2008/layout/PictureStrips"/>
    <dgm:cxn modelId="{C17BC393-A3D0-4F78-B5BE-74A326669F39}" srcId="{0F860E17-EA8D-4626-A7A5-B514EDD3FFC4}" destId="{AE0012CA-FA13-43FD-8C63-C7ADA242AA92}" srcOrd="3" destOrd="0" parTransId="{E18EE3E1-D19C-4B83-AFF8-F09D5CC51070}" sibTransId="{92D0DBD8-37D7-4E3F-8FAF-9C9C05D60932}"/>
    <dgm:cxn modelId="{B933069D-DDFD-4F09-9875-1098A68C72AA}" type="presOf" srcId="{0F860E17-EA8D-4626-A7A5-B514EDD3FFC4}" destId="{C82C3211-3710-4D35-917E-AF025B7E1B1B}" srcOrd="0" destOrd="0" presId="urn:microsoft.com/office/officeart/2008/layout/PictureStrips"/>
    <dgm:cxn modelId="{E95CD0AC-795C-4204-BA26-322B6F2423D9}" type="presOf" srcId="{4FD82A56-3115-4E47-92B2-31985E2570E5}" destId="{11AA1010-2E0F-45C8-B4C8-D8A4D7D0712B}" srcOrd="0" destOrd="0" presId="urn:microsoft.com/office/officeart/2008/layout/PictureStrips"/>
    <dgm:cxn modelId="{EA8891B3-3F20-4B35-AEBC-40BA68F95498}" type="presOf" srcId="{AE0012CA-FA13-43FD-8C63-C7ADA242AA92}" destId="{D761D80C-5C6C-44FD-B55B-A14C739600D4}" srcOrd="0" destOrd="0" presId="urn:microsoft.com/office/officeart/2008/layout/PictureStrips"/>
    <dgm:cxn modelId="{13B2DAFB-AD80-4242-A721-7E8CAFA084E5}" type="presOf" srcId="{DC46F2A4-CD2A-4756-86EB-CD6A00644DC7}" destId="{65870440-98F4-4AF5-B3A2-D176EC428CF4}" srcOrd="0" destOrd="0" presId="urn:microsoft.com/office/officeart/2008/layout/PictureStrips"/>
    <dgm:cxn modelId="{0D76BDEB-6E15-4970-9F95-EE4D07AD46A4}" type="presParOf" srcId="{C82C3211-3710-4D35-917E-AF025B7E1B1B}" destId="{8909084C-280B-4C30-B0F0-E490D7CC0C57}" srcOrd="0" destOrd="0" presId="urn:microsoft.com/office/officeart/2008/layout/PictureStrips"/>
    <dgm:cxn modelId="{6AC07367-CCA7-455B-BB7E-93DE6A7D4417}" type="presParOf" srcId="{8909084C-280B-4C30-B0F0-E490D7CC0C57}" destId="{65870440-98F4-4AF5-B3A2-D176EC428CF4}" srcOrd="0" destOrd="0" presId="urn:microsoft.com/office/officeart/2008/layout/PictureStrips"/>
    <dgm:cxn modelId="{36C1F442-54E7-4C48-A8B6-A5CDF8B03746}" type="presParOf" srcId="{8909084C-280B-4C30-B0F0-E490D7CC0C57}" destId="{3665ECF1-7DAC-46B1-AED6-8F4008B549B1}" srcOrd="1" destOrd="0" presId="urn:microsoft.com/office/officeart/2008/layout/PictureStrips"/>
    <dgm:cxn modelId="{80A7732E-2A77-4F79-9FA8-48D447ADB894}" type="presParOf" srcId="{C82C3211-3710-4D35-917E-AF025B7E1B1B}" destId="{E873F628-D87D-4617-BE58-33D8C123D083}" srcOrd="1" destOrd="0" presId="urn:microsoft.com/office/officeart/2008/layout/PictureStrips"/>
    <dgm:cxn modelId="{1DAD64C3-CFC1-4A10-8518-54294564FEC4}" type="presParOf" srcId="{C82C3211-3710-4D35-917E-AF025B7E1B1B}" destId="{7632C1BC-4193-4269-9F5E-78096AC01074}" srcOrd="2" destOrd="0" presId="urn:microsoft.com/office/officeart/2008/layout/PictureStrips"/>
    <dgm:cxn modelId="{8E32813A-6E83-420A-99DD-3778919857C9}" type="presParOf" srcId="{7632C1BC-4193-4269-9F5E-78096AC01074}" destId="{11AA1010-2E0F-45C8-B4C8-D8A4D7D0712B}" srcOrd="0" destOrd="0" presId="urn:microsoft.com/office/officeart/2008/layout/PictureStrips"/>
    <dgm:cxn modelId="{EF3FEF88-5F8C-4D96-8929-3406CDCB869C}" type="presParOf" srcId="{7632C1BC-4193-4269-9F5E-78096AC01074}" destId="{34FCCF33-CC00-45A0-A857-A53AA5D0F9DA}" srcOrd="1" destOrd="0" presId="urn:microsoft.com/office/officeart/2008/layout/PictureStrips"/>
    <dgm:cxn modelId="{2427772D-5EDA-43F5-899B-C75EE2A50AB8}" type="presParOf" srcId="{C82C3211-3710-4D35-917E-AF025B7E1B1B}" destId="{314516AB-46F1-460E-8F8A-CE4C798DF4EE}" srcOrd="3" destOrd="0" presId="urn:microsoft.com/office/officeart/2008/layout/PictureStrips"/>
    <dgm:cxn modelId="{999BC01F-5154-4973-BA23-D0E59730F06F}" type="presParOf" srcId="{C82C3211-3710-4D35-917E-AF025B7E1B1B}" destId="{039FD7C3-88D5-4EF4-AD6E-A14C688AB908}" srcOrd="4" destOrd="0" presId="urn:microsoft.com/office/officeart/2008/layout/PictureStrips"/>
    <dgm:cxn modelId="{3DD661EE-2AC8-455B-AE49-1EBCD9253167}" type="presParOf" srcId="{039FD7C3-88D5-4EF4-AD6E-A14C688AB908}" destId="{68394115-41D9-47E8-9DA6-D6DFB832FE75}" srcOrd="0" destOrd="0" presId="urn:microsoft.com/office/officeart/2008/layout/PictureStrips"/>
    <dgm:cxn modelId="{7E8D3A86-EAAE-4EED-A9DE-DA81CB7287BE}" type="presParOf" srcId="{039FD7C3-88D5-4EF4-AD6E-A14C688AB908}" destId="{18DB55B4-479D-4D06-86E2-A51973E6969A}" srcOrd="1" destOrd="0" presId="urn:microsoft.com/office/officeart/2008/layout/PictureStrips"/>
    <dgm:cxn modelId="{5CA98B5F-6488-4434-B047-A8B22FF05C3C}" type="presParOf" srcId="{C82C3211-3710-4D35-917E-AF025B7E1B1B}" destId="{D9E8EB1F-DB94-4E10-B19D-63803D7799A9}" srcOrd="5" destOrd="0" presId="urn:microsoft.com/office/officeart/2008/layout/PictureStrips"/>
    <dgm:cxn modelId="{9E5C8C57-D12E-491E-98B7-01DFA32F1E95}" type="presParOf" srcId="{C82C3211-3710-4D35-917E-AF025B7E1B1B}" destId="{298F6EFF-E8D4-4ECC-B7D5-70FCE399D904}" srcOrd="6" destOrd="0" presId="urn:microsoft.com/office/officeart/2008/layout/PictureStrips"/>
    <dgm:cxn modelId="{83460BFA-2A7C-4201-BACC-C88187113876}" type="presParOf" srcId="{298F6EFF-E8D4-4ECC-B7D5-70FCE399D904}" destId="{D761D80C-5C6C-44FD-B55B-A14C739600D4}" srcOrd="0" destOrd="0" presId="urn:microsoft.com/office/officeart/2008/layout/PictureStrips"/>
    <dgm:cxn modelId="{F001D702-4218-49D6-912C-4A97BFF4E008}" type="presParOf" srcId="{298F6EFF-E8D4-4ECC-B7D5-70FCE399D904}" destId="{4F989317-57FA-4681-BFD9-DE2FE7B83152}" srcOrd="1" destOrd="0" presId="urn:microsoft.com/office/officeart/2008/layout/PictureStrips"/>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52F798-8C7D-42F0-96FD-E02C26BA9821}"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en-US"/>
        </a:p>
      </dgm:t>
    </dgm:pt>
    <dgm:pt modelId="{EF6871B1-A656-4381-86A9-9E7564E5943C}">
      <dgm:prSet custT="1"/>
      <dgm:spPr/>
      <dgm:t>
        <a:bodyPr/>
        <a:lstStyle/>
        <a:p>
          <a:pPr algn="r" rtl="1"/>
          <a:r>
            <a:rPr lang="ar-KW" sz="1200" dirty="0">
              <a:cs typeface="mohammad bold art 1" pitchFamily="2" charset="-78"/>
            </a:rPr>
            <a:t>تطوير خدمة الاستشارات المالية.</a:t>
          </a:r>
          <a:endParaRPr lang="en-US" sz="1200" dirty="0">
            <a:cs typeface="mohammad bold art 1" pitchFamily="2" charset="-78"/>
          </a:endParaRPr>
        </a:p>
      </dgm:t>
    </dgm:pt>
    <dgm:pt modelId="{8017F11F-DF7A-4258-9448-C733FBC853A5}" type="parTrans" cxnId="{E037EF16-0EB9-4496-A843-7DE51DC79D4F}">
      <dgm:prSet/>
      <dgm:spPr/>
      <dgm:t>
        <a:bodyPr/>
        <a:lstStyle/>
        <a:p>
          <a:pPr algn="r" rtl="1"/>
          <a:endParaRPr lang="en-US" sz="1400">
            <a:cs typeface="mohammad bold art 1" pitchFamily="2" charset="-78"/>
          </a:endParaRPr>
        </a:p>
      </dgm:t>
    </dgm:pt>
    <dgm:pt modelId="{AD255525-457B-440E-9175-ACE507110DEC}" type="sibTrans" cxnId="{E037EF16-0EB9-4496-A843-7DE51DC79D4F}">
      <dgm:prSet/>
      <dgm:spPr/>
      <dgm:t>
        <a:bodyPr/>
        <a:lstStyle/>
        <a:p>
          <a:pPr algn="r" rtl="1"/>
          <a:endParaRPr lang="en-US" sz="1400">
            <a:cs typeface="mohammad bold art 1" pitchFamily="2" charset="-78"/>
          </a:endParaRPr>
        </a:p>
      </dgm:t>
    </dgm:pt>
    <dgm:pt modelId="{C73C042B-C53C-4156-9168-A7E64BFFEFEA}">
      <dgm:prSet custT="1"/>
      <dgm:spPr>
        <a:solidFill>
          <a:srgbClr val="023C5B"/>
        </a:solidFill>
      </dgm:spPr>
      <dgm:t>
        <a:bodyPr/>
        <a:lstStyle/>
        <a:p>
          <a:pPr algn="r" rtl="1"/>
          <a:r>
            <a:rPr lang="ar-KW" sz="1200" dirty="0">
              <a:cs typeface="mohammad bold art 1" pitchFamily="2" charset="-78"/>
            </a:rPr>
            <a:t>الإسهام في تعزيز مستوى سيولة السوق، وتحقيق الشمول المالي، وتنويع الاقتصاد الوطني.</a:t>
          </a:r>
          <a:endParaRPr lang="en-US" sz="1200" dirty="0">
            <a:cs typeface="mohammad bold art 1" pitchFamily="2" charset="-78"/>
          </a:endParaRPr>
        </a:p>
      </dgm:t>
    </dgm:pt>
    <dgm:pt modelId="{E031E5ED-A3FB-4429-896D-065E816E566D}" type="parTrans" cxnId="{568A7059-DAEA-4CEE-B5B1-337CD1C0BC82}">
      <dgm:prSet/>
      <dgm:spPr/>
      <dgm:t>
        <a:bodyPr/>
        <a:lstStyle/>
        <a:p>
          <a:pPr algn="r" rtl="1"/>
          <a:endParaRPr lang="en-US" sz="1400">
            <a:cs typeface="mohammad bold art 1" pitchFamily="2" charset="-78"/>
          </a:endParaRPr>
        </a:p>
      </dgm:t>
    </dgm:pt>
    <dgm:pt modelId="{D7BBC775-B537-4C54-A3CC-9F27D9CFD002}" type="sibTrans" cxnId="{568A7059-DAEA-4CEE-B5B1-337CD1C0BC82}">
      <dgm:prSet/>
      <dgm:spPr/>
      <dgm:t>
        <a:bodyPr/>
        <a:lstStyle/>
        <a:p>
          <a:pPr algn="r" rtl="1"/>
          <a:endParaRPr lang="en-US" sz="1400">
            <a:cs typeface="mohammad bold art 1" pitchFamily="2" charset="-78"/>
          </a:endParaRPr>
        </a:p>
      </dgm:t>
    </dgm:pt>
    <dgm:pt modelId="{13B1A2E1-82F2-4BDA-B067-0B40865AEC90}">
      <dgm:prSet custT="1"/>
      <dgm:spPr>
        <a:solidFill>
          <a:srgbClr val="AD8100"/>
        </a:solidFill>
      </dgm:spPr>
      <dgm:t>
        <a:bodyPr/>
        <a:lstStyle/>
        <a:p>
          <a:pPr algn="r" rtl="1"/>
          <a:r>
            <a:rPr lang="ar-KW" sz="1200" dirty="0">
              <a:cs typeface="mohammad bold art 1" pitchFamily="2" charset="-78"/>
            </a:rPr>
            <a:t>جعل الخدمة أكثر جدوى مادياً من خلال إتاحة الحصول عليها لصغار المستثمرين.</a:t>
          </a:r>
          <a:endParaRPr lang="en-US" sz="1200" dirty="0">
            <a:cs typeface="mohammad bold art 1" pitchFamily="2" charset="-78"/>
          </a:endParaRPr>
        </a:p>
      </dgm:t>
    </dgm:pt>
    <dgm:pt modelId="{B99FE403-5A24-4FF1-86FF-1CE1D10E63E0}" type="parTrans" cxnId="{1CE2A9C0-51D4-4562-BF51-A23D2B86A8DE}">
      <dgm:prSet/>
      <dgm:spPr/>
      <dgm:t>
        <a:bodyPr/>
        <a:lstStyle/>
        <a:p>
          <a:pPr algn="r" rtl="1"/>
          <a:endParaRPr lang="en-US" sz="1400">
            <a:cs typeface="mohammad bold art 1" pitchFamily="2" charset="-78"/>
          </a:endParaRPr>
        </a:p>
      </dgm:t>
    </dgm:pt>
    <dgm:pt modelId="{2DE80A31-5138-4FB8-AB49-0C7BB65F8DA5}" type="sibTrans" cxnId="{1CE2A9C0-51D4-4562-BF51-A23D2B86A8DE}">
      <dgm:prSet/>
      <dgm:spPr/>
      <dgm:t>
        <a:bodyPr/>
        <a:lstStyle/>
        <a:p>
          <a:pPr algn="r" rtl="1"/>
          <a:endParaRPr lang="en-US" sz="1400">
            <a:cs typeface="mohammad bold art 1" pitchFamily="2" charset="-78"/>
          </a:endParaRPr>
        </a:p>
      </dgm:t>
    </dgm:pt>
    <dgm:pt modelId="{DAA99D18-0AA9-4D81-9E21-FD4EC9C027FF}" type="pres">
      <dgm:prSet presAssocID="{B852F798-8C7D-42F0-96FD-E02C26BA9821}" presName="linearFlow" presStyleCnt="0">
        <dgm:presLayoutVars>
          <dgm:dir val="rev"/>
          <dgm:resizeHandles val="exact"/>
        </dgm:presLayoutVars>
      </dgm:prSet>
      <dgm:spPr/>
    </dgm:pt>
    <dgm:pt modelId="{05541F72-9DE1-4DEB-908F-C90E7192F727}" type="pres">
      <dgm:prSet presAssocID="{EF6871B1-A656-4381-86A9-9E7564E5943C}" presName="composite" presStyleCnt="0"/>
      <dgm:spPr/>
    </dgm:pt>
    <dgm:pt modelId="{6A8D13B7-C66B-4C85-8AB6-80DF53EB3AED}" type="pres">
      <dgm:prSet presAssocID="{EF6871B1-A656-4381-86A9-9E7564E5943C}"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a:ext>
      </dgm:extLst>
    </dgm:pt>
    <dgm:pt modelId="{DA46D554-67B5-4E97-91E0-1EAB479C6A50}" type="pres">
      <dgm:prSet presAssocID="{EF6871B1-A656-4381-86A9-9E7564E5943C}" presName="txShp" presStyleLbl="node1" presStyleIdx="0" presStyleCnt="3">
        <dgm:presLayoutVars>
          <dgm:bulletEnabled val="1"/>
        </dgm:presLayoutVars>
      </dgm:prSet>
      <dgm:spPr/>
    </dgm:pt>
    <dgm:pt modelId="{11313FCB-6390-4CA9-899A-03C34DBD9696}" type="pres">
      <dgm:prSet presAssocID="{AD255525-457B-440E-9175-ACE507110DEC}" presName="spacing" presStyleCnt="0"/>
      <dgm:spPr/>
    </dgm:pt>
    <dgm:pt modelId="{F54127AB-18DC-4497-93CB-8854ED420DE8}" type="pres">
      <dgm:prSet presAssocID="{C73C042B-C53C-4156-9168-A7E64BFFEFEA}" presName="composite" presStyleCnt="0"/>
      <dgm:spPr/>
    </dgm:pt>
    <dgm:pt modelId="{2F05C3AC-704D-48CB-8113-1C692DED9DC7}" type="pres">
      <dgm:prSet presAssocID="{C73C042B-C53C-4156-9168-A7E64BFFEFEA}"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BD124618-6AE8-4349-B68D-D9D1ACDE9AD5}" type="pres">
      <dgm:prSet presAssocID="{C73C042B-C53C-4156-9168-A7E64BFFEFEA}" presName="txShp" presStyleLbl="node1" presStyleIdx="1" presStyleCnt="3">
        <dgm:presLayoutVars>
          <dgm:bulletEnabled val="1"/>
        </dgm:presLayoutVars>
      </dgm:prSet>
      <dgm:spPr/>
    </dgm:pt>
    <dgm:pt modelId="{B2934BA8-95BF-4B2E-AF65-89CF99191FEC}" type="pres">
      <dgm:prSet presAssocID="{D7BBC775-B537-4C54-A3CC-9F27D9CFD002}" presName="spacing" presStyleCnt="0"/>
      <dgm:spPr/>
    </dgm:pt>
    <dgm:pt modelId="{61518054-4753-41C2-922F-40665A81F5B2}" type="pres">
      <dgm:prSet presAssocID="{13B1A2E1-82F2-4BDA-B067-0B40865AEC90}" presName="composite" presStyleCnt="0"/>
      <dgm:spPr/>
    </dgm:pt>
    <dgm:pt modelId="{6317AC57-61B7-4F51-8A3D-618D95E4BFD6}" type="pres">
      <dgm:prSet presAssocID="{13B1A2E1-82F2-4BDA-B067-0B40865AEC90}" presName="imgShp" presStyleLbl="fgImgPlace1" presStyleIdx="2" presStyleCnt="3"/>
      <dgm:spPr>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8765" t="8765" r="8765" b="8765"/>
          </a:stretch>
        </a:blipFill>
      </dgm:spPr>
      <dgm:extLst>
        <a:ext uri="{E40237B7-FDA0-4F09-8148-C483321AD2D9}">
          <dgm14:cNvPr xmlns:dgm14="http://schemas.microsoft.com/office/drawing/2010/diagram" id="0" name="" descr="Money"/>
        </a:ext>
      </dgm:extLst>
    </dgm:pt>
    <dgm:pt modelId="{491444DE-926C-41D8-A94C-37A5B4D09040}" type="pres">
      <dgm:prSet presAssocID="{13B1A2E1-82F2-4BDA-B067-0B40865AEC90}" presName="txShp" presStyleLbl="node1" presStyleIdx="2" presStyleCnt="3">
        <dgm:presLayoutVars>
          <dgm:bulletEnabled val="1"/>
        </dgm:presLayoutVars>
      </dgm:prSet>
      <dgm:spPr/>
    </dgm:pt>
  </dgm:ptLst>
  <dgm:cxnLst>
    <dgm:cxn modelId="{E037EF16-0EB9-4496-A843-7DE51DC79D4F}" srcId="{B852F798-8C7D-42F0-96FD-E02C26BA9821}" destId="{EF6871B1-A656-4381-86A9-9E7564E5943C}" srcOrd="0" destOrd="0" parTransId="{8017F11F-DF7A-4258-9448-C733FBC853A5}" sibTransId="{AD255525-457B-440E-9175-ACE507110DEC}"/>
    <dgm:cxn modelId="{2B5FC118-0100-41E5-A80F-48F898B560CC}" type="presOf" srcId="{13B1A2E1-82F2-4BDA-B067-0B40865AEC90}" destId="{491444DE-926C-41D8-A94C-37A5B4D09040}" srcOrd="0" destOrd="0" presId="urn:microsoft.com/office/officeart/2005/8/layout/vList3"/>
    <dgm:cxn modelId="{D4D8551F-FB36-4B6A-8AFA-ADAC255DB371}" type="presOf" srcId="{B852F798-8C7D-42F0-96FD-E02C26BA9821}" destId="{DAA99D18-0AA9-4D81-9E21-FD4EC9C027FF}" srcOrd="0" destOrd="0" presId="urn:microsoft.com/office/officeart/2005/8/layout/vList3"/>
    <dgm:cxn modelId="{568A7059-DAEA-4CEE-B5B1-337CD1C0BC82}" srcId="{B852F798-8C7D-42F0-96FD-E02C26BA9821}" destId="{C73C042B-C53C-4156-9168-A7E64BFFEFEA}" srcOrd="1" destOrd="0" parTransId="{E031E5ED-A3FB-4429-896D-065E816E566D}" sibTransId="{D7BBC775-B537-4C54-A3CC-9F27D9CFD002}"/>
    <dgm:cxn modelId="{CE61BF8A-D0AD-4702-94B7-0CFA0FCFE5A1}" type="presOf" srcId="{EF6871B1-A656-4381-86A9-9E7564E5943C}" destId="{DA46D554-67B5-4E97-91E0-1EAB479C6A50}" srcOrd="0" destOrd="0" presId="urn:microsoft.com/office/officeart/2005/8/layout/vList3"/>
    <dgm:cxn modelId="{1CE2A9C0-51D4-4562-BF51-A23D2B86A8DE}" srcId="{B852F798-8C7D-42F0-96FD-E02C26BA9821}" destId="{13B1A2E1-82F2-4BDA-B067-0B40865AEC90}" srcOrd="2" destOrd="0" parTransId="{B99FE403-5A24-4FF1-86FF-1CE1D10E63E0}" sibTransId="{2DE80A31-5138-4FB8-AB49-0C7BB65F8DA5}"/>
    <dgm:cxn modelId="{13A65BC4-A442-4AD3-AFD7-E7A0089939DB}" type="presOf" srcId="{C73C042B-C53C-4156-9168-A7E64BFFEFEA}" destId="{BD124618-6AE8-4349-B68D-D9D1ACDE9AD5}" srcOrd="0" destOrd="0" presId="urn:microsoft.com/office/officeart/2005/8/layout/vList3"/>
    <dgm:cxn modelId="{A634AAC0-9AE0-48C7-82EA-32B8FAA4E07B}" type="presParOf" srcId="{DAA99D18-0AA9-4D81-9E21-FD4EC9C027FF}" destId="{05541F72-9DE1-4DEB-908F-C90E7192F727}" srcOrd="0" destOrd="0" presId="urn:microsoft.com/office/officeart/2005/8/layout/vList3"/>
    <dgm:cxn modelId="{1E31BE71-70BF-47DA-9B07-A09D56F0B8AC}" type="presParOf" srcId="{05541F72-9DE1-4DEB-908F-C90E7192F727}" destId="{6A8D13B7-C66B-4C85-8AB6-80DF53EB3AED}" srcOrd="0" destOrd="0" presId="urn:microsoft.com/office/officeart/2005/8/layout/vList3"/>
    <dgm:cxn modelId="{36CB6F19-35D5-4B18-A766-A36994CE95CA}" type="presParOf" srcId="{05541F72-9DE1-4DEB-908F-C90E7192F727}" destId="{DA46D554-67B5-4E97-91E0-1EAB479C6A50}" srcOrd="1" destOrd="0" presId="urn:microsoft.com/office/officeart/2005/8/layout/vList3"/>
    <dgm:cxn modelId="{149696AF-5C1C-49F1-8C04-925D63507E6B}" type="presParOf" srcId="{DAA99D18-0AA9-4D81-9E21-FD4EC9C027FF}" destId="{11313FCB-6390-4CA9-899A-03C34DBD9696}" srcOrd="1" destOrd="0" presId="urn:microsoft.com/office/officeart/2005/8/layout/vList3"/>
    <dgm:cxn modelId="{26995E7D-2362-4E1E-829C-7726F8B083D5}" type="presParOf" srcId="{DAA99D18-0AA9-4D81-9E21-FD4EC9C027FF}" destId="{F54127AB-18DC-4497-93CB-8854ED420DE8}" srcOrd="2" destOrd="0" presId="urn:microsoft.com/office/officeart/2005/8/layout/vList3"/>
    <dgm:cxn modelId="{37F7B00F-A2E6-423D-B80B-540FF6504287}" type="presParOf" srcId="{F54127AB-18DC-4497-93CB-8854ED420DE8}" destId="{2F05C3AC-704D-48CB-8113-1C692DED9DC7}" srcOrd="0" destOrd="0" presId="urn:microsoft.com/office/officeart/2005/8/layout/vList3"/>
    <dgm:cxn modelId="{BA6952B9-0C6F-4862-8DA9-9B21379AAE70}" type="presParOf" srcId="{F54127AB-18DC-4497-93CB-8854ED420DE8}" destId="{BD124618-6AE8-4349-B68D-D9D1ACDE9AD5}" srcOrd="1" destOrd="0" presId="urn:microsoft.com/office/officeart/2005/8/layout/vList3"/>
    <dgm:cxn modelId="{FFD4E3C4-2DFB-44CC-A547-33AA22609007}" type="presParOf" srcId="{DAA99D18-0AA9-4D81-9E21-FD4EC9C027FF}" destId="{B2934BA8-95BF-4B2E-AF65-89CF99191FEC}" srcOrd="3" destOrd="0" presId="urn:microsoft.com/office/officeart/2005/8/layout/vList3"/>
    <dgm:cxn modelId="{182BCD0E-F684-445F-8829-9472D34EB185}" type="presParOf" srcId="{DAA99D18-0AA9-4D81-9E21-FD4EC9C027FF}" destId="{61518054-4753-41C2-922F-40665A81F5B2}" srcOrd="4" destOrd="0" presId="urn:microsoft.com/office/officeart/2005/8/layout/vList3"/>
    <dgm:cxn modelId="{457A6BBA-22DA-44D4-BD24-76250B5072F6}" type="presParOf" srcId="{61518054-4753-41C2-922F-40665A81F5B2}" destId="{6317AC57-61B7-4F51-8A3D-618D95E4BFD6}" srcOrd="0" destOrd="0" presId="urn:microsoft.com/office/officeart/2005/8/layout/vList3"/>
    <dgm:cxn modelId="{1776D3DF-A4FD-49FD-A99B-3393CFBD6305}" type="presParOf" srcId="{61518054-4753-41C2-922F-40665A81F5B2}" destId="{491444DE-926C-41D8-A94C-37A5B4D090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44C239-19A4-4B99-A72B-C53455AD2D26}" type="doc">
      <dgm:prSet loTypeId="urn:microsoft.com/office/officeart/2005/8/layout/vList3" loCatId="list" qsTypeId="urn:microsoft.com/office/officeart/2005/8/quickstyle/simple5" qsCatId="simple" csTypeId="urn:microsoft.com/office/officeart/2005/8/colors/colorful3" csCatId="colorful" phldr="1"/>
      <dgm:spPr/>
      <dgm:t>
        <a:bodyPr/>
        <a:lstStyle/>
        <a:p>
          <a:endParaRPr lang="en-US"/>
        </a:p>
      </dgm:t>
    </dgm:pt>
    <dgm:pt modelId="{65D29E03-6296-4D25-B6F5-18804C8CCEB1}">
      <dgm:prSet custT="1"/>
      <dgm:spPr/>
      <dgm:t>
        <a:bodyPr/>
        <a:lstStyle/>
        <a:p>
          <a:pPr algn="l"/>
          <a:r>
            <a:rPr lang="en-US" sz="1400" dirty="0"/>
            <a:t>Improve financial advisory services.</a:t>
          </a:r>
        </a:p>
      </dgm:t>
    </dgm:pt>
    <dgm:pt modelId="{77668329-B033-42CD-9BE0-B92E430C407E}" type="parTrans" cxnId="{2A577909-C93A-4067-9C3E-FC2266E8AD52}">
      <dgm:prSet/>
      <dgm:spPr/>
      <dgm:t>
        <a:bodyPr/>
        <a:lstStyle/>
        <a:p>
          <a:pPr algn="l"/>
          <a:endParaRPr lang="en-US" sz="1600"/>
        </a:p>
      </dgm:t>
    </dgm:pt>
    <dgm:pt modelId="{B3BB4081-BAC1-4F7E-B2BC-018A026B2C08}" type="sibTrans" cxnId="{2A577909-C93A-4067-9C3E-FC2266E8AD52}">
      <dgm:prSet/>
      <dgm:spPr/>
      <dgm:t>
        <a:bodyPr/>
        <a:lstStyle/>
        <a:p>
          <a:pPr algn="l"/>
          <a:endParaRPr lang="en-US" sz="1600"/>
        </a:p>
      </dgm:t>
    </dgm:pt>
    <dgm:pt modelId="{2687C6A4-4A5F-4A6C-9600-3E5C8A44F9F4}">
      <dgm:prSet custT="1"/>
      <dgm:spPr>
        <a:solidFill>
          <a:srgbClr val="023C5B"/>
        </a:solidFill>
      </dgm:spPr>
      <dgm:t>
        <a:bodyPr/>
        <a:lstStyle/>
        <a:p>
          <a:pPr algn="l"/>
          <a:r>
            <a:rPr lang="en-US" sz="1400" dirty="0"/>
            <a:t>Empower the Kuwaiti financial market with enhanced liquidity, foster financial inclusion, and diversify the national economy.</a:t>
          </a:r>
        </a:p>
      </dgm:t>
    </dgm:pt>
    <dgm:pt modelId="{052974CF-09A6-4368-A214-870DE0B5320E}" type="parTrans" cxnId="{820BBDBD-C5F4-4F99-835B-25C780048B65}">
      <dgm:prSet/>
      <dgm:spPr/>
      <dgm:t>
        <a:bodyPr/>
        <a:lstStyle/>
        <a:p>
          <a:pPr algn="l"/>
          <a:endParaRPr lang="en-US" sz="1600"/>
        </a:p>
      </dgm:t>
    </dgm:pt>
    <dgm:pt modelId="{88C2ECBA-BD6F-41D4-B58F-F5EDD6001164}" type="sibTrans" cxnId="{820BBDBD-C5F4-4F99-835B-25C780048B65}">
      <dgm:prSet/>
      <dgm:spPr/>
      <dgm:t>
        <a:bodyPr/>
        <a:lstStyle/>
        <a:p>
          <a:pPr algn="l"/>
          <a:endParaRPr lang="en-US" sz="1600"/>
        </a:p>
      </dgm:t>
    </dgm:pt>
    <dgm:pt modelId="{369E8DC8-EEEB-4B3F-A60C-9D9182929647}">
      <dgm:prSet custT="1"/>
      <dgm:spPr>
        <a:solidFill>
          <a:srgbClr val="AD8100"/>
        </a:solidFill>
      </dgm:spPr>
      <dgm:t>
        <a:bodyPr/>
        <a:lstStyle/>
        <a:p>
          <a:pPr algn="l"/>
          <a:r>
            <a:rPr lang="en-US" sz="1400" dirty="0"/>
            <a:t>Enhance the financial viability of the service by expanding its reach to include small retail investors.</a:t>
          </a:r>
        </a:p>
      </dgm:t>
    </dgm:pt>
    <dgm:pt modelId="{8D83E271-13BD-4455-9F30-41E27D9FB878}" type="parTrans" cxnId="{2F12FF41-408E-4FB2-8A74-3B9D0CA34707}">
      <dgm:prSet/>
      <dgm:spPr/>
      <dgm:t>
        <a:bodyPr/>
        <a:lstStyle/>
        <a:p>
          <a:pPr algn="l"/>
          <a:endParaRPr lang="en-US" sz="1600"/>
        </a:p>
      </dgm:t>
    </dgm:pt>
    <dgm:pt modelId="{52336AF2-8F8F-4267-B0EE-7C4413AFB1D9}" type="sibTrans" cxnId="{2F12FF41-408E-4FB2-8A74-3B9D0CA34707}">
      <dgm:prSet/>
      <dgm:spPr/>
      <dgm:t>
        <a:bodyPr/>
        <a:lstStyle/>
        <a:p>
          <a:pPr algn="l"/>
          <a:endParaRPr lang="en-US" sz="1600"/>
        </a:p>
      </dgm:t>
    </dgm:pt>
    <dgm:pt modelId="{647E6CC6-3EF8-48E7-AA9B-8A74BFCF638A}" type="pres">
      <dgm:prSet presAssocID="{8144C239-19A4-4B99-A72B-C53455AD2D26}" presName="linearFlow" presStyleCnt="0">
        <dgm:presLayoutVars>
          <dgm:dir/>
          <dgm:resizeHandles val="exact"/>
        </dgm:presLayoutVars>
      </dgm:prSet>
      <dgm:spPr/>
    </dgm:pt>
    <dgm:pt modelId="{F2967111-8DCA-486A-B6D6-193415587B25}" type="pres">
      <dgm:prSet presAssocID="{65D29E03-6296-4D25-B6F5-18804C8CCEB1}" presName="composite" presStyleCnt="0"/>
      <dgm:spPr/>
    </dgm:pt>
    <dgm:pt modelId="{416D4B57-AC36-48A2-B337-971E8E62EC1D}" type="pres">
      <dgm:prSet presAssocID="{65D29E03-6296-4D25-B6F5-18804C8CCEB1}"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row circle"/>
        </a:ext>
      </dgm:extLst>
    </dgm:pt>
    <dgm:pt modelId="{D81E6662-F7AC-4C6C-A7AB-8874A71DB53B}" type="pres">
      <dgm:prSet presAssocID="{65D29E03-6296-4D25-B6F5-18804C8CCEB1}" presName="txShp" presStyleLbl="node1" presStyleIdx="0" presStyleCnt="3">
        <dgm:presLayoutVars>
          <dgm:bulletEnabled val="1"/>
        </dgm:presLayoutVars>
      </dgm:prSet>
      <dgm:spPr/>
    </dgm:pt>
    <dgm:pt modelId="{08FB3877-9A37-4177-8336-1CC5B8F17650}" type="pres">
      <dgm:prSet presAssocID="{B3BB4081-BAC1-4F7E-B2BC-018A026B2C08}" presName="spacing" presStyleCnt="0"/>
      <dgm:spPr/>
    </dgm:pt>
    <dgm:pt modelId="{C8B359D4-729C-4335-8432-1193216D1491}" type="pres">
      <dgm:prSet presAssocID="{2687C6A4-4A5F-4A6C-9600-3E5C8A44F9F4}" presName="composite" presStyleCnt="0"/>
      <dgm:spPr/>
    </dgm:pt>
    <dgm:pt modelId="{2B764FE6-EB45-457B-9B35-816C2B227D5E}" type="pres">
      <dgm:prSet presAssocID="{2687C6A4-4A5F-4A6C-9600-3E5C8A44F9F4}"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892B3D3A-0F22-4A1E-B0F9-2AA98A94A6E2}" type="pres">
      <dgm:prSet presAssocID="{2687C6A4-4A5F-4A6C-9600-3E5C8A44F9F4}" presName="txShp" presStyleLbl="node1" presStyleIdx="1" presStyleCnt="3">
        <dgm:presLayoutVars>
          <dgm:bulletEnabled val="1"/>
        </dgm:presLayoutVars>
      </dgm:prSet>
      <dgm:spPr/>
    </dgm:pt>
    <dgm:pt modelId="{C994AFBE-F0C5-4D07-AAD7-A6D0C2A50763}" type="pres">
      <dgm:prSet presAssocID="{88C2ECBA-BD6F-41D4-B58F-F5EDD6001164}" presName="spacing" presStyleCnt="0"/>
      <dgm:spPr/>
    </dgm:pt>
    <dgm:pt modelId="{A5A13DED-A60A-4C9C-BFCC-138E3836AB8F}" type="pres">
      <dgm:prSet presAssocID="{369E8DC8-EEEB-4B3F-A60C-9D9182929647}" presName="composite" presStyleCnt="0"/>
      <dgm:spPr/>
    </dgm:pt>
    <dgm:pt modelId="{76BA219C-D2A7-4161-887E-43AA93A6D692}" type="pres">
      <dgm:prSet presAssocID="{369E8DC8-EEEB-4B3F-A60C-9D9182929647}" presName="imgShp" presStyleLbl="fgImgPlace1" presStyleIdx="2" presStyleCnt="3"/>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828" t="6828" r="6828" b="6828"/>
          </a:stretch>
        </a:blipFill>
      </dgm:spPr>
      <dgm:extLst>
        <a:ext uri="{E40237B7-FDA0-4F09-8148-C483321AD2D9}">
          <dgm14:cNvPr xmlns:dgm14="http://schemas.microsoft.com/office/drawing/2010/diagram" id="0" name="" descr="Money"/>
        </a:ext>
      </dgm:extLst>
    </dgm:pt>
    <dgm:pt modelId="{ED9E2475-B56F-4FD1-AA21-8EBB2BC7402A}" type="pres">
      <dgm:prSet presAssocID="{369E8DC8-EEEB-4B3F-A60C-9D9182929647}" presName="txShp" presStyleLbl="node1" presStyleIdx="2" presStyleCnt="3">
        <dgm:presLayoutVars>
          <dgm:bulletEnabled val="1"/>
        </dgm:presLayoutVars>
      </dgm:prSet>
      <dgm:spPr/>
    </dgm:pt>
  </dgm:ptLst>
  <dgm:cxnLst>
    <dgm:cxn modelId="{2A577909-C93A-4067-9C3E-FC2266E8AD52}" srcId="{8144C239-19A4-4B99-A72B-C53455AD2D26}" destId="{65D29E03-6296-4D25-B6F5-18804C8CCEB1}" srcOrd="0" destOrd="0" parTransId="{77668329-B033-42CD-9BE0-B92E430C407E}" sibTransId="{B3BB4081-BAC1-4F7E-B2BC-018A026B2C08}"/>
    <dgm:cxn modelId="{5A8DCE33-37AC-498E-8E28-D3AC639F970F}" type="presOf" srcId="{2687C6A4-4A5F-4A6C-9600-3E5C8A44F9F4}" destId="{892B3D3A-0F22-4A1E-B0F9-2AA98A94A6E2}" srcOrd="0" destOrd="0" presId="urn:microsoft.com/office/officeart/2005/8/layout/vList3"/>
    <dgm:cxn modelId="{8227DF3A-3316-4B92-8FD1-F8719A0BD410}" type="presOf" srcId="{369E8DC8-EEEB-4B3F-A60C-9D9182929647}" destId="{ED9E2475-B56F-4FD1-AA21-8EBB2BC7402A}" srcOrd="0" destOrd="0" presId="urn:microsoft.com/office/officeart/2005/8/layout/vList3"/>
    <dgm:cxn modelId="{2F12FF41-408E-4FB2-8A74-3B9D0CA34707}" srcId="{8144C239-19A4-4B99-A72B-C53455AD2D26}" destId="{369E8DC8-EEEB-4B3F-A60C-9D9182929647}" srcOrd="2" destOrd="0" parTransId="{8D83E271-13BD-4455-9F30-41E27D9FB878}" sibTransId="{52336AF2-8F8F-4267-B0EE-7C4413AFB1D9}"/>
    <dgm:cxn modelId="{0A347C4C-7EC4-45DD-A763-833446F4863E}" type="presOf" srcId="{8144C239-19A4-4B99-A72B-C53455AD2D26}" destId="{647E6CC6-3EF8-48E7-AA9B-8A74BFCF638A}" srcOrd="0" destOrd="0" presId="urn:microsoft.com/office/officeart/2005/8/layout/vList3"/>
    <dgm:cxn modelId="{CDBDAEA7-B87E-411F-A121-0CC063B5417C}" type="presOf" srcId="{65D29E03-6296-4D25-B6F5-18804C8CCEB1}" destId="{D81E6662-F7AC-4C6C-A7AB-8874A71DB53B}" srcOrd="0" destOrd="0" presId="urn:microsoft.com/office/officeart/2005/8/layout/vList3"/>
    <dgm:cxn modelId="{820BBDBD-C5F4-4F99-835B-25C780048B65}" srcId="{8144C239-19A4-4B99-A72B-C53455AD2D26}" destId="{2687C6A4-4A5F-4A6C-9600-3E5C8A44F9F4}" srcOrd="1" destOrd="0" parTransId="{052974CF-09A6-4368-A214-870DE0B5320E}" sibTransId="{88C2ECBA-BD6F-41D4-B58F-F5EDD6001164}"/>
    <dgm:cxn modelId="{C4FAADB3-4FE7-4669-BFAE-BC905D4C0453}" type="presParOf" srcId="{647E6CC6-3EF8-48E7-AA9B-8A74BFCF638A}" destId="{F2967111-8DCA-486A-B6D6-193415587B25}" srcOrd="0" destOrd="0" presId="urn:microsoft.com/office/officeart/2005/8/layout/vList3"/>
    <dgm:cxn modelId="{EBDE735B-737A-45BF-9FE2-655EEF514F06}" type="presParOf" srcId="{F2967111-8DCA-486A-B6D6-193415587B25}" destId="{416D4B57-AC36-48A2-B337-971E8E62EC1D}" srcOrd="0" destOrd="0" presId="urn:microsoft.com/office/officeart/2005/8/layout/vList3"/>
    <dgm:cxn modelId="{D15D5655-C871-48B8-878E-0F6282F7C813}" type="presParOf" srcId="{F2967111-8DCA-486A-B6D6-193415587B25}" destId="{D81E6662-F7AC-4C6C-A7AB-8874A71DB53B}" srcOrd="1" destOrd="0" presId="urn:microsoft.com/office/officeart/2005/8/layout/vList3"/>
    <dgm:cxn modelId="{A7485F1A-7CF1-4C71-BBBA-58F8E3AA8853}" type="presParOf" srcId="{647E6CC6-3EF8-48E7-AA9B-8A74BFCF638A}" destId="{08FB3877-9A37-4177-8336-1CC5B8F17650}" srcOrd="1" destOrd="0" presId="urn:microsoft.com/office/officeart/2005/8/layout/vList3"/>
    <dgm:cxn modelId="{979CD359-EE16-4FD4-9304-E65282467DC9}" type="presParOf" srcId="{647E6CC6-3EF8-48E7-AA9B-8A74BFCF638A}" destId="{C8B359D4-729C-4335-8432-1193216D1491}" srcOrd="2" destOrd="0" presId="urn:microsoft.com/office/officeart/2005/8/layout/vList3"/>
    <dgm:cxn modelId="{EA8E2167-3530-48C1-A5BD-DC8E742EBCE3}" type="presParOf" srcId="{C8B359D4-729C-4335-8432-1193216D1491}" destId="{2B764FE6-EB45-457B-9B35-816C2B227D5E}" srcOrd="0" destOrd="0" presId="urn:microsoft.com/office/officeart/2005/8/layout/vList3"/>
    <dgm:cxn modelId="{2EDF5B26-82BB-4A0B-83D6-80148CEAAC5F}" type="presParOf" srcId="{C8B359D4-729C-4335-8432-1193216D1491}" destId="{892B3D3A-0F22-4A1E-B0F9-2AA98A94A6E2}" srcOrd="1" destOrd="0" presId="urn:microsoft.com/office/officeart/2005/8/layout/vList3"/>
    <dgm:cxn modelId="{07BD2F82-1603-4DED-8482-2151E546DF26}" type="presParOf" srcId="{647E6CC6-3EF8-48E7-AA9B-8A74BFCF638A}" destId="{C994AFBE-F0C5-4D07-AAD7-A6D0C2A50763}" srcOrd="3" destOrd="0" presId="urn:microsoft.com/office/officeart/2005/8/layout/vList3"/>
    <dgm:cxn modelId="{59813EF1-847F-4B30-88C8-B817830E170F}" type="presParOf" srcId="{647E6CC6-3EF8-48E7-AA9B-8A74BFCF638A}" destId="{A5A13DED-A60A-4C9C-BFCC-138E3836AB8F}" srcOrd="4" destOrd="0" presId="urn:microsoft.com/office/officeart/2005/8/layout/vList3"/>
    <dgm:cxn modelId="{F0669A28-96BB-4B1C-8E21-BAC7E0F91948}" type="presParOf" srcId="{A5A13DED-A60A-4C9C-BFCC-138E3836AB8F}" destId="{76BA219C-D2A7-4161-887E-43AA93A6D692}" srcOrd="0" destOrd="0" presId="urn:microsoft.com/office/officeart/2005/8/layout/vList3"/>
    <dgm:cxn modelId="{6059AC40-5F43-4039-B2BD-101CDE1EBFE4}" type="presParOf" srcId="{A5A13DED-A60A-4C9C-BFCC-138E3836AB8F}" destId="{ED9E2475-B56F-4FD1-AA21-8EBB2BC7402A}"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51154D-DF71-4273-B5C1-9A14B403820E}">
      <dsp:nvSpPr>
        <dsp:cNvPr id="0" name=""/>
        <dsp:cNvSpPr/>
      </dsp:nvSpPr>
      <dsp:spPr>
        <a:xfrm rot="10800000">
          <a:off x="209033" y="2302806"/>
          <a:ext cx="9681081" cy="511280"/>
        </a:xfrm>
        <a:prstGeom prst="notched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sp>
    <dsp:sp modelId="{18EAF8ED-6F15-4A78-963B-A0D66E250179}">
      <dsp:nvSpPr>
        <dsp:cNvPr id="0" name=""/>
        <dsp:cNvSpPr/>
      </dsp:nvSpPr>
      <dsp:spPr>
        <a:xfrm>
          <a:off x="9010343" y="122964"/>
          <a:ext cx="1296222" cy="1554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ar-KW" sz="1100" kern="1200" dirty="0">
              <a:cs typeface="mohammad bold art 1" pitchFamily="2" charset="-78"/>
            </a:rPr>
            <a:t>(1858) أول كابل للتليغراف في المحيط الأطلسي </a:t>
          </a:r>
          <a:endParaRPr lang="en-US" sz="1100" kern="1200" dirty="0">
            <a:cs typeface="mohammad bold art 1" pitchFamily="2" charset="-78"/>
          </a:endParaRPr>
        </a:p>
      </dsp:txBody>
      <dsp:txXfrm>
        <a:off x="9010343" y="122964"/>
        <a:ext cx="1296222" cy="1554901"/>
      </dsp:txXfrm>
    </dsp:sp>
    <dsp:sp modelId="{02A98749-0E8E-44B2-9D7B-ABA9C984A156}">
      <dsp:nvSpPr>
        <dsp:cNvPr id="0" name=""/>
        <dsp:cNvSpPr/>
      </dsp:nvSpPr>
      <dsp:spPr>
        <a:xfrm>
          <a:off x="9413360" y="1943079"/>
          <a:ext cx="511689" cy="51168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D4E1388-A148-43D9-BB69-CB6DA2CB4EE1}">
      <dsp:nvSpPr>
        <dsp:cNvPr id="0" name=""/>
        <dsp:cNvSpPr/>
      </dsp:nvSpPr>
      <dsp:spPr>
        <a:xfrm>
          <a:off x="7649310" y="3070136"/>
          <a:ext cx="1296222" cy="2046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ar-KW" sz="1100" kern="1200" dirty="0">
              <a:solidFill>
                <a:prstClr val="black">
                  <a:hueOff val="0"/>
                  <a:satOff val="0"/>
                  <a:lumOff val="0"/>
                  <a:alphaOff val="0"/>
                </a:prstClr>
              </a:solidFill>
              <a:latin typeface="Calibri" panose="020F0502020204030204"/>
              <a:ea typeface="+mn-ea"/>
              <a:cs typeface="mohammad bold art 1" pitchFamily="2" charset="-78"/>
            </a:rPr>
            <a:t>(1950) بطاقة </a:t>
          </a:r>
          <a:r>
            <a:rPr lang="en-US" sz="1100" kern="1200" dirty="0">
              <a:solidFill>
                <a:prstClr val="black">
                  <a:hueOff val="0"/>
                  <a:satOff val="0"/>
                  <a:lumOff val="0"/>
                  <a:alphaOff val="0"/>
                </a:prstClr>
              </a:solidFill>
              <a:latin typeface="Calibri" panose="020F0502020204030204"/>
              <a:ea typeface="+mn-ea"/>
              <a:cs typeface="mohammad bold art 1" pitchFamily="2" charset="-78"/>
            </a:rPr>
            <a:t>Diner’s Club</a:t>
          </a:r>
        </a:p>
      </dsp:txBody>
      <dsp:txXfrm>
        <a:off x="7649310" y="3070136"/>
        <a:ext cx="1296222" cy="2046757"/>
      </dsp:txXfrm>
    </dsp:sp>
    <dsp:sp modelId="{FEA20C8B-6204-4F08-842A-75E542242F34}">
      <dsp:nvSpPr>
        <dsp:cNvPr id="0" name=""/>
        <dsp:cNvSpPr/>
      </dsp:nvSpPr>
      <dsp:spPr>
        <a:xfrm>
          <a:off x="8073833" y="2506904"/>
          <a:ext cx="511689" cy="511689"/>
        </a:xfrm>
        <a:prstGeom prst="ellipse">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5BCDCCE-B063-4C68-88DE-94683620BD48}">
      <dsp:nvSpPr>
        <dsp:cNvPr id="0" name=""/>
        <dsp:cNvSpPr/>
      </dsp:nvSpPr>
      <dsp:spPr>
        <a:xfrm>
          <a:off x="6288277" y="82064"/>
          <a:ext cx="1296222" cy="1718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ar-KW" sz="1100" kern="1200" dirty="0">
              <a:cs typeface="mohammad bold art 1" pitchFamily="2" charset="-78"/>
            </a:rPr>
            <a:t>(1967) دخول الصراف الآلي للخدمة</a:t>
          </a:r>
          <a:endParaRPr lang="en-US" sz="1100" kern="1200" dirty="0">
            <a:cs typeface="mohammad bold art 1" pitchFamily="2" charset="-78"/>
          </a:endParaRPr>
        </a:p>
      </dsp:txBody>
      <dsp:txXfrm>
        <a:off x="6288277" y="82064"/>
        <a:ext cx="1296222" cy="1718498"/>
      </dsp:txXfrm>
    </dsp:sp>
    <dsp:sp modelId="{C122517C-305E-4AD7-8368-C1F3AE75519A}">
      <dsp:nvSpPr>
        <dsp:cNvPr id="0" name=""/>
        <dsp:cNvSpPr/>
      </dsp:nvSpPr>
      <dsp:spPr>
        <a:xfrm>
          <a:off x="6691294" y="2016235"/>
          <a:ext cx="511689" cy="511689"/>
        </a:xfrm>
        <a:prstGeom prst="ellips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ADB967A-E9D5-48D5-B4F3-1726B65259D9}">
      <dsp:nvSpPr>
        <dsp:cNvPr id="0" name=""/>
        <dsp:cNvSpPr/>
      </dsp:nvSpPr>
      <dsp:spPr>
        <a:xfrm>
          <a:off x="4927243" y="3070136"/>
          <a:ext cx="1296222" cy="2046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ar-KW" sz="1100" kern="1200" dirty="0">
              <a:solidFill>
                <a:prstClr val="black">
                  <a:hueOff val="0"/>
                  <a:satOff val="0"/>
                  <a:lumOff val="0"/>
                  <a:alphaOff val="0"/>
                </a:prstClr>
              </a:solidFill>
              <a:latin typeface="Calibri" panose="020F0502020204030204"/>
              <a:ea typeface="+mn-ea"/>
              <a:cs typeface="mohammad bold art 1" pitchFamily="2" charset="-78"/>
            </a:rPr>
            <a:t>  (1971) إنشاء سوق ناسداك  </a:t>
          </a:r>
          <a:endParaRPr lang="en-US" sz="11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4927243" y="3070136"/>
        <a:ext cx="1296222" cy="2046757"/>
      </dsp:txXfrm>
    </dsp:sp>
    <dsp:sp modelId="{D7DD5FB4-B4F0-4C83-919F-190E2AA00CD8}">
      <dsp:nvSpPr>
        <dsp:cNvPr id="0" name=""/>
        <dsp:cNvSpPr/>
      </dsp:nvSpPr>
      <dsp:spPr>
        <a:xfrm>
          <a:off x="5298008" y="2517655"/>
          <a:ext cx="511689" cy="511689"/>
        </a:xfrm>
        <a:prstGeom prst="ellipse">
          <a:avLst/>
        </a:prstGeom>
        <a:solidFill>
          <a:srgbClr val="00B0F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364950B-8882-4EA4-9400-DC29EC9D9791}">
      <dsp:nvSpPr>
        <dsp:cNvPr id="0" name=""/>
        <dsp:cNvSpPr/>
      </dsp:nvSpPr>
      <dsp:spPr>
        <a:xfrm>
          <a:off x="3581466" y="0"/>
          <a:ext cx="1296222" cy="180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ar-KW" sz="1100" kern="1200" dirty="0">
              <a:solidFill>
                <a:prstClr val="black">
                  <a:hueOff val="0"/>
                  <a:satOff val="0"/>
                  <a:lumOff val="0"/>
                  <a:alphaOff val="0"/>
                </a:prstClr>
              </a:solidFill>
              <a:latin typeface="Calibri" panose="020F0502020204030204"/>
              <a:ea typeface="+mn-ea"/>
              <a:cs typeface="mohammad bold art 1" pitchFamily="2" charset="-78"/>
            </a:rPr>
            <a:t>(1998) إطلاق خدمة </a:t>
          </a:r>
          <a:r>
            <a:rPr lang="en-US" sz="1100" kern="1200" dirty="0">
              <a:solidFill>
                <a:prstClr val="black">
                  <a:hueOff val="0"/>
                  <a:satOff val="0"/>
                  <a:lumOff val="0"/>
                  <a:alphaOff val="0"/>
                </a:prstClr>
              </a:solidFill>
              <a:latin typeface="Calibri" panose="020F0502020204030204"/>
              <a:ea typeface="+mn-ea"/>
              <a:cs typeface="mohammad bold art 1" pitchFamily="2" charset="-78"/>
            </a:rPr>
            <a:t>PayPal</a:t>
          </a:r>
        </a:p>
      </dsp:txBody>
      <dsp:txXfrm>
        <a:off x="3581466" y="0"/>
        <a:ext cx="1296222" cy="1802804"/>
      </dsp:txXfrm>
    </dsp:sp>
    <dsp:sp modelId="{3BB4B4CF-FC5F-4C6A-A109-8461BEC890FC}">
      <dsp:nvSpPr>
        <dsp:cNvPr id="0" name=""/>
        <dsp:cNvSpPr/>
      </dsp:nvSpPr>
      <dsp:spPr>
        <a:xfrm>
          <a:off x="3958476" y="2026561"/>
          <a:ext cx="511689" cy="511689"/>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CA74201-DFEE-411B-81C7-E22DCE231B7A}">
      <dsp:nvSpPr>
        <dsp:cNvPr id="0" name=""/>
        <dsp:cNvSpPr/>
      </dsp:nvSpPr>
      <dsp:spPr>
        <a:xfrm>
          <a:off x="2205176" y="3070136"/>
          <a:ext cx="1296222" cy="2046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ar-KW" sz="1100" kern="1200" dirty="0">
              <a:solidFill>
                <a:prstClr val="black">
                  <a:hueOff val="0"/>
                  <a:satOff val="0"/>
                  <a:lumOff val="0"/>
                  <a:alphaOff val="0"/>
                </a:prstClr>
              </a:solidFill>
              <a:latin typeface="Calibri" panose="020F0502020204030204"/>
              <a:ea typeface="+mn-ea"/>
              <a:cs typeface="mohammad bold art 1" pitchFamily="2" charset="-78"/>
            </a:rPr>
            <a:t>(2009) إطلاق عملة </a:t>
          </a:r>
          <a:r>
            <a:rPr lang="ar-KW" sz="1100" kern="1200" dirty="0" err="1">
              <a:solidFill>
                <a:prstClr val="black">
                  <a:hueOff val="0"/>
                  <a:satOff val="0"/>
                  <a:lumOff val="0"/>
                  <a:alphaOff val="0"/>
                </a:prstClr>
              </a:solidFill>
              <a:latin typeface="Calibri" panose="020F0502020204030204"/>
              <a:ea typeface="+mn-ea"/>
              <a:cs typeface="mohammad bold art 1" pitchFamily="2" charset="-78"/>
            </a:rPr>
            <a:t>البيتكوين</a:t>
          </a:r>
          <a:r>
            <a:rPr lang="ar-KW" sz="1100" kern="1200" dirty="0">
              <a:solidFill>
                <a:prstClr val="black">
                  <a:hueOff val="0"/>
                  <a:satOff val="0"/>
                  <a:lumOff val="0"/>
                  <a:alphaOff val="0"/>
                </a:prstClr>
              </a:solidFill>
              <a:latin typeface="Calibri" panose="020F0502020204030204"/>
              <a:ea typeface="+mn-ea"/>
              <a:cs typeface="mohammad bold art 1" pitchFamily="2" charset="-78"/>
            </a:rPr>
            <a:t> المشفرة</a:t>
          </a:r>
          <a:endParaRPr lang="en-US" sz="1100" kern="1200" dirty="0">
            <a:solidFill>
              <a:prstClr val="black">
                <a:hueOff val="0"/>
                <a:satOff val="0"/>
                <a:lumOff val="0"/>
                <a:alphaOff val="0"/>
              </a:prstClr>
            </a:solidFill>
            <a:latin typeface="Calibri" panose="020F0502020204030204"/>
            <a:ea typeface="+mn-ea"/>
            <a:cs typeface="mohammad bold art 1" pitchFamily="2" charset="-78"/>
          </a:endParaRPr>
        </a:p>
      </dsp:txBody>
      <dsp:txXfrm>
        <a:off x="2205176" y="3070136"/>
        <a:ext cx="1296222" cy="2046757"/>
      </dsp:txXfrm>
    </dsp:sp>
    <dsp:sp modelId="{D951EACD-4C42-455E-A51A-D3C9B8E9DC73}">
      <dsp:nvSpPr>
        <dsp:cNvPr id="0" name=""/>
        <dsp:cNvSpPr/>
      </dsp:nvSpPr>
      <dsp:spPr>
        <a:xfrm>
          <a:off x="2586692" y="2474647"/>
          <a:ext cx="511689" cy="511689"/>
        </a:xfrm>
        <a:prstGeom prst="ellipse">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9615CAB-8EA7-446D-8548-81AFFBAC40BF}">
      <dsp:nvSpPr>
        <dsp:cNvPr id="0" name=""/>
        <dsp:cNvSpPr/>
      </dsp:nvSpPr>
      <dsp:spPr>
        <a:xfrm>
          <a:off x="844143" y="0"/>
          <a:ext cx="1296222" cy="2046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ar-KW" sz="1100" kern="1200" dirty="0">
              <a:cs typeface="mohammad bold art 1" pitchFamily="2" charset="-78"/>
            </a:rPr>
            <a:t>(الوقت الحالي) الذكاء الاصطناعي وتعلم الآلة</a:t>
          </a:r>
          <a:endParaRPr lang="en-US" sz="1100" kern="1200" dirty="0">
            <a:cs typeface="mohammad bold art 1" pitchFamily="2" charset="-78"/>
          </a:endParaRPr>
        </a:p>
      </dsp:txBody>
      <dsp:txXfrm>
        <a:off x="844143" y="0"/>
        <a:ext cx="1296222" cy="2046757"/>
      </dsp:txXfrm>
    </dsp:sp>
    <dsp:sp modelId="{E0DEDF8A-1577-4EA9-AA22-9EFFFF0DB9C4}">
      <dsp:nvSpPr>
        <dsp:cNvPr id="0" name=""/>
        <dsp:cNvSpPr/>
      </dsp:nvSpPr>
      <dsp:spPr>
        <a:xfrm>
          <a:off x="1247160" y="2076793"/>
          <a:ext cx="511689" cy="511689"/>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870440-98F4-4AF5-B3A2-D176EC428CF4}">
      <dsp:nvSpPr>
        <dsp:cNvPr id="0" name=""/>
        <dsp:cNvSpPr/>
      </dsp:nvSpPr>
      <dsp:spPr>
        <a:xfrm>
          <a:off x="3041659" y="1276442"/>
          <a:ext cx="2717526" cy="849226"/>
        </a:xfrm>
        <a:prstGeom prst="rect">
          <a:avLst/>
        </a:prstGeom>
        <a:solidFill>
          <a:schemeClr val="lt1">
            <a:alpha val="40000"/>
            <a:hueOff val="0"/>
            <a:satOff val="0"/>
            <a:lumOff val="0"/>
            <a:alphaOff val="0"/>
          </a:schemeClr>
        </a:solidFill>
        <a:ln w="6350" cap="flat" cmpd="sng" algn="ctr">
          <a:solidFill>
            <a:srgbClr val="1F4E79"/>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575210" bIns="41910" numCol="1" spcCol="1270" anchor="ctr" anchorCtr="0">
          <a:noAutofit/>
        </a:bodyPr>
        <a:lstStyle/>
        <a:p>
          <a:pPr marL="0" lvl="0" indent="0" algn="r" defTabSz="488950" rtl="1">
            <a:lnSpc>
              <a:spcPct val="90000"/>
            </a:lnSpc>
            <a:spcBef>
              <a:spcPct val="0"/>
            </a:spcBef>
            <a:spcAft>
              <a:spcPct val="35000"/>
            </a:spcAft>
            <a:buNone/>
          </a:pPr>
          <a:r>
            <a:rPr lang="ar-SA" sz="1100" kern="1200" dirty="0">
              <a:cs typeface="mohammad bold art 1" pitchFamily="2" charset="-78"/>
            </a:rPr>
            <a:t>توفير قنوات تعامل مباشرة تجمع المستثمرين المهتمين في استثمار أموالهم بالمشاريع الصغيرة والمتوسطة.</a:t>
          </a:r>
          <a:endParaRPr lang="en-US" sz="1100" kern="1200" dirty="0">
            <a:cs typeface="mohammad bold art 1" pitchFamily="2" charset="-78"/>
          </a:endParaRPr>
        </a:p>
      </dsp:txBody>
      <dsp:txXfrm>
        <a:off x="3041659" y="1276442"/>
        <a:ext cx="2717526" cy="849226"/>
      </dsp:txXfrm>
    </dsp:sp>
    <dsp:sp modelId="{3665ECF1-7DAC-46B1-AED6-8F4008B549B1}">
      <dsp:nvSpPr>
        <dsp:cNvPr id="0" name=""/>
        <dsp:cNvSpPr/>
      </dsp:nvSpPr>
      <dsp:spPr>
        <a:xfrm>
          <a:off x="5277956" y="1153776"/>
          <a:ext cx="594458" cy="891688"/>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9347" t="10436" r="-9347" b="104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AA1010-2E0F-45C8-B4C8-D8A4D7D0712B}">
      <dsp:nvSpPr>
        <dsp:cNvPr id="0" name=""/>
        <dsp:cNvSpPr/>
      </dsp:nvSpPr>
      <dsp:spPr>
        <a:xfrm>
          <a:off x="1332" y="1276442"/>
          <a:ext cx="2717526" cy="849226"/>
        </a:xfrm>
        <a:prstGeom prst="rect">
          <a:avLst/>
        </a:prstGeom>
        <a:solidFill>
          <a:schemeClr val="lt1">
            <a:alpha val="40000"/>
            <a:hueOff val="0"/>
            <a:satOff val="0"/>
            <a:lumOff val="0"/>
            <a:alphaOff val="0"/>
          </a:schemeClr>
        </a:solidFill>
        <a:ln w="6350" cap="flat" cmpd="sng" algn="ctr">
          <a:solidFill>
            <a:srgbClr val="1F4E79"/>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575210" bIns="41910" numCol="1" spcCol="1270" anchor="ctr" anchorCtr="0">
          <a:noAutofit/>
        </a:bodyPr>
        <a:lstStyle/>
        <a:p>
          <a:pPr marL="0" lvl="0" indent="0" algn="r" defTabSz="488950" rtl="1">
            <a:lnSpc>
              <a:spcPct val="90000"/>
            </a:lnSpc>
            <a:spcBef>
              <a:spcPct val="0"/>
            </a:spcBef>
            <a:spcAft>
              <a:spcPct val="35000"/>
            </a:spcAft>
            <a:buNone/>
          </a:pPr>
          <a:r>
            <a:rPr lang="ar-SA" sz="1100" kern="1200" dirty="0">
              <a:cs typeface="mohammad bold art 1" pitchFamily="2" charset="-78"/>
            </a:rPr>
            <a:t>إتاحة فرص استثمارية لصغار المستثمرين ورواد الأعمال.</a:t>
          </a:r>
          <a:endParaRPr lang="en-US" sz="1100" kern="1200" dirty="0">
            <a:cs typeface="mohammad bold art 1" pitchFamily="2" charset="-78"/>
          </a:endParaRPr>
        </a:p>
      </dsp:txBody>
      <dsp:txXfrm>
        <a:off x="1332" y="1276442"/>
        <a:ext cx="2717526" cy="849226"/>
      </dsp:txXfrm>
    </dsp:sp>
    <dsp:sp modelId="{34FCCF33-CC00-45A0-A857-A53AA5D0F9DA}">
      <dsp:nvSpPr>
        <dsp:cNvPr id="0" name=""/>
        <dsp:cNvSpPr/>
      </dsp:nvSpPr>
      <dsp:spPr>
        <a:xfrm>
          <a:off x="2237630" y="1153776"/>
          <a:ext cx="594458" cy="891688"/>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9347" t="10436" r="-9347" b="104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8394115-41D9-47E8-9DA6-D6DFB832FE75}">
      <dsp:nvSpPr>
        <dsp:cNvPr id="0" name=""/>
        <dsp:cNvSpPr/>
      </dsp:nvSpPr>
      <dsp:spPr>
        <a:xfrm>
          <a:off x="3041659" y="2345524"/>
          <a:ext cx="2717526" cy="849226"/>
        </a:xfrm>
        <a:prstGeom prst="rect">
          <a:avLst/>
        </a:prstGeom>
        <a:solidFill>
          <a:schemeClr val="lt1">
            <a:alpha val="40000"/>
            <a:hueOff val="0"/>
            <a:satOff val="0"/>
            <a:lumOff val="0"/>
            <a:alphaOff val="0"/>
          </a:schemeClr>
        </a:solidFill>
        <a:ln w="6350" cap="flat" cmpd="sng" algn="ctr">
          <a:solidFill>
            <a:srgbClr val="1F4E79"/>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575210" bIns="41910" numCol="1" spcCol="1270" anchor="ctr" anchorCtr="0">
          <a:noAutofit/>
        </a:bodyPr>
        <a:lstStyle/>
        <a:p>
          <a:pPr marL="0" lvl="0" indent="0" algn="r" defTabSz="488950" rtl="1">
            <a:lnSpc>
              <a:spcPct val="90000"/>
            </a:lnSpc>
            <a:spcBef>
              <a:spcPct val="0"/>
            </a:spcBef>
            <a:spcAft>
              <a:spcPct val="35000"/>
            </a:spcAft>
            <a:buNone/>
          </a:pPr>
          <a:r>
            <a:rPr lang="ar-SA" sz="1100" kern="1200" dirty="0">
              <a:cs typeface="mohammad bold art 1" pitchFamily="2" charset="-78"/>
            </a:rPr>
            <a:t>زيادة مستوى السيولة في السوق من خلال توفير قنوات تمويل أخرى بخلاف قنوات التمويل التقليدية.</a:t>
          </a:r>
          <a:endParaRPr lang="en-US" sz="1100" kern="1200" dirty="0">
            <a:cs typeface="mohammad bold art 1" pitchFamily="2" charset="-78"/>
          </a:endParaRPr>
        </a:p>
      </dsp:txBody>
      <dsp:txXfrm>
        <a:off x="3041659" y="2345524"/>
        <a:ext cx="2717526" cy="849226"/>
      </dsp:txXfrm>
    </dsp:sp>
    <dsp:sp modelId="{18DB55B4-479D-4D06-86E2-A51973E6969A}">
      <dsp:nvSpPr>
        <dsp:cNvPr id="0" name=""/>
        <dsp:cNvSpPr/>
      </dsp:nvSpPr>
      <dsp:spPr>
        <a:xfrm>
          <a:off x="5277956" y="2222858"/>
          <a:ext cx="594458" cy="891688"/>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9347" t="10436" r="-9347" b="104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761D80C-5C6C-44FD-B55B-A14C739600D4}">
      <dsp:nvSpPr>
        <dsp:cNvPr id="0" name=""/>
        <dsp:cNvSpPr/>
      </dsp:nvSpPr>
      <dsp:spPr>
        <a:xfrm>
          <a:off x="1332" y="2345524"/>
          <a:ext cx="2717526" cy="849226"/>
        </a:xfrm>
        <a:prstGeom prst="rect">
          <a:avLst/>
        </a:prstGeom>
        <a:solidFill>
          <a:schemeClr val="lt1">
            <a:alpha val="40000"/>
            <a:hueOff val="0"/>
            <a:satOff val="0"/>
            <a:lumOff val="0"/>
            <a:alphaOff val="0"/>
          </a:schemeClr>
        </a:solidFill>
        <a:ln w="6350" cap="flat" cmpd="sng" algn="ctr">
          <a:solidFill>
            <a:srgbClr val="1F4E79"/>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575210" bIns="41910" numCol="1" spcCol="1270" anchor="ctr" anchorCtr="0">
          <a:noAutofit/>
        </a:bodyPr>
        <a:lstStyle/>
        <a:p>
          <a:pPr marL="0" lvl="0" indent="0" algn="r" defTabSz="488950" rtl="1">
            <a:lnSpc>
              <a:spcPct val="90000"/>
            </a:lnSpc>
            <a:spcBef>
              <a:spcPct val="0"/>
            </a:spcBef>
            <a:spcAft>
              <a:spcPct val="35000"/>
            </a:spcAft>
            <a:buNone/>
          </a:pPr>
          <a:r>
            <a:rPr lang="ar-SA" sz="1100" kern="1200" dirty="0">
              <a:cs typeface="mohammad bold art 1" pitchFamily="2" charset="-78"/>
            </a:rPr>
            <a:t>زيادة وعي وثقافة أطراف الخدمة في الجوانب المالية والاستثمارية، بما يساعد على الارتقاء بكفاءة تعاملاتهم المالية في السوق المالي الكويتي. </a:t>
          </a:r>
          <a:endParaRPr lang="en-US" sz="1100" kern="1200" dirty="0">
            <a:cs typeface="mohammad bold art 1" pitchFamily="2" charset="-78"/>
          </a:endParaRPr>
        </a:p>
      </dsp:txBody>
      <dsp:txXfrm>
        <a:off x="1332" y="2345524"/>
        <a:ext cx="2717526" cy="849226"/>
      </dsp:txXfrm>
    </dsp:sp>
    <dsp:sp modelId="{4F989317-57FA-4681-BFD9-DE2FE7B83152}">
      <dsp:nvSpPr>
        <dsp:cNvPr id="0" name=""/>
        <dsp:cNvSpPr/>
      </dsp:nvSpPr>
      <dsp:spPr>
        <a:xfrm>
          <a:off x="2237630" y="2222858"/>
          <a:ext cx="594458" cy="891688"/>
        </a:xfrm>
        <a:prstGeom prst="rect">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9347" t="10436" r="-9347" b="1043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6D554-67B5-4E97-91E0-1EAB479C6A50}">
      <dsp:nvSpPr>
        <dsp:cNvPr id="0" name=""/>
        <dsp:cNvSpPr/>
      </dsp:nvSpPr>
      <dsp:spPr>
        <a:xfrm>
          <a:off x="812177" y="470"/>
          <a:ext cx="4257710" cy="1041011"/>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5720" rIns="459057" bIns="45720" numCol="1" spcCol="1270" anchor="ctr" anchorCtr="0">
          <a:noAutofit/>
        </a:bodyPr>
        <a:lstStyle/>
        <a:p>
          <a:pPr marL="0" lvl="0" indent="0" algn="r" defTabSz="533400" rtl="1">
            <a:lnSpc>
              <a:spcPct val="90000"/>
            </a:lnSpc>
            <a:spcBef>
              <a:spcPct val="0"/>
            </a:spcBef>
            <a:spcAft>
              <a:spcPct val="35000"/>
            </a:spcAft>
            <a:buNone/>
          </a:pPr>
          <a:r>
            <a:rPr lang="ar-KW" sz="1200" kern="1200" dirty="0">
              <a:cs typeface="mohammad bold art 1" pitchFamily="2" charset="-78"/>
            </a:rPr>
            <a:t>تطوير خدمة الاستشارات المالية.</a:t>
          </a:r>
          <a:endParaRPr lang="en-US" sz="1200" kern="1200" dirty="0">
            <a:cs typeface="mohammad bold art 1" pitchFamily="2" charset="-78"/>
          </a:endParaRPr>
        </a:p>
      </dsp:txBody>
      <dsp:txXfrm>
        <a:off x="812177" y="470"/>
        <a:ext cx="3997457" cy="1041011"/>
      </dsp:txXfrm>
    </dsp:sp>
    <dsp:sp modelId="{6A8D13B7-C66B-4C85-8AB6-80DF53EB3AED}">
      <dsp:nvSpPr>
        <dsp:cNvPr id="0" name=""/>
        <dsp:cNvSpPr/>
      </dsp:nvSpPr>
      <dsp:spPr>
        <a:xfrm>
          <a:off x="4549382" y="470"/>
          <a:ext cx="1041011" cy="104101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D124618-6AE8-4349-B68D-D9D1ACDE9AD5}">
      <dsp:nvSpPr>
        <dsp:cNvPr id="0" name=""/>
        <dsp:cNvSpPr/>
      </dsp:nvSpPr>
      <dsp:spPr>
        <a:xfrm>
          <a:off x="812177" y="1352232"/>
          <a:ext cx="4257710" cy="1041011"/>
        </a:xfrm>
        <a:prstGeom prst="homePlate">
          <a:avLst/>
        </a:prstGeom>
        <a:solidFill>
          <a:srgbClr val="023C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5720" rIns="459057" bIns="45720" numCol="1" spcCol="1270" anchor="ctr" anchorCtr="0">
          <a:noAutofit/>
        </a:bodyPr>
        <a:lstStyle/>
        <a:p>
          <a:pPr marL="0" lvl="0" indent="0" algn="r" defTabSz="533400" rtl="1">
            <a:lnSpc>
              <a:spcPct val="90000"/>
            </a:lnSpc>
            <a:spcBef>
              <a:spcPct val="0"/>
            </a:spcBef>
            <a:spcAft>
              <a:spcPct val="35000"/>
            </a:spcAft>
            <a:buNone/>
          </a:pPr>
          <a:r>
            <a:rPr lang="ar-KW" sz="1200" kern="1200" dirty="0">
              <a:cs typeface="mohammad bold art 1" pitchFamily="2" charset="-78"/>
            </a:rPr>
            <a:t>الإسهام في تعزيز مستوى سيولة السوق، وتحقيق الشمول المالي، وتنويع الاقتصاد الوطني.</a:t>
          </a:r>
          <a:endParaRPr lang="en-US" sz="1200" kern="1200" dirty="0">
            <a:cs typeface="mohammad bold art 1" pitchFamily="2" charset="-78"/>
          </a:endParaRPr>
        </a:p>
      </dsp:txBody>
      <dsp:txXfrm>
        <a:off x="812177" y="1352232"/>
        <a:ext cx="3997457" cy="1041011"/>
      </dsp:txXfrm>
    </dsp:sp>
    <dsp:sp modelId="{2F05C3AC-704D-48CB-8113-1C692DED9DC7}">
      <dsp:nvSpPr>
        <dsp:cNvPr id="0" name=""/>
        <dsp:cNvSpPr/>
      </dsp:nvSpPr>
      <dsp:spPr>
        <a:xfrm>
          <a:off x="4549382" y="1352232"/>
          <a:ext cx="1041011" cy="104101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91444DE-926C-41D8-A94C-37A5B4D09040}">
      <dsp:nvSpPr>
        <dsp:cNvPr id="0" name=""/>
        <dsp:cNvSpPr/>
      </dsp:nvSpPr>
      <dsp:spPr>
        <a:xfrm>
          <a:off x="812177" y="2703994"/>
          <a:ext cx="4257710" cy="1041011"/>
        </a:xfrm>
        <a:prstGeom prst="homePlate">
          <a:avLst/>
        </a:prstGeom>
        <a:solidFill>
          <a:srgbClr val="AD81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45720" rIns="459057" bIns="45720" numCol="1" spcCol="1270" anchor="ctr" anchorCtr="0">
          <a:noAutofit/>
        </a:bodyPr>
        <a:lstStyle/>
        <a:p>
          <a:pPr marL="0" lvl="0" indent="0" algn="r" defTabSz="533400" rtl="1">
            <a:lnSpc>
              <a:spcPct val="90000"/>
            </a:lnSpc>
            <a:spcBef>
              <a:spcPct val="0"/>
            </a:spcBef>
            <a:spcAft>
              <a:spcPct val="35000"/>
            </a:spcAft>
            <a:buNone/>
          </a:pPr>
          <a:r>
            <a:rPr lang="ar-KW" sz="1200" kern="1200" dirty="0">
              <a:cs typeface="mohammad bold art 1" pitchFamily="2" charset="-78"/>
            </a:rPr>
            <a:t>جعل الخدمة أكثر جدوى مادياً من خلال إتاحة الحصول عليها لصغار المستثمرين.</a:t>
          </a:r>
          <a:endParaRPr lang="en-US" sz="1200" kern="1200" dirty="0">
            <a:cs typeface="mohammad bold art 1" pitchFamily="2" charset="-78"/>
          </a:endParaRPr>
        </a:p>
      </dsp:txBody>
      <dsp:txXfrm>
        <a:off x="812177" y="2703994"/>
        <a:ext cx="3997457" cy="1041011"/>
      </dsp:txXfrm>
    </dsp:sp>
    <dsp:sp modelId="{6317AC57-61B7-4F51-8A3D-618D95E4BFD6}">
      <dsp:nvSpPr>
        <dsp:cNvPr id="0" name=""/>
        <dsp:cNvSpPr/>
      </dsp:nvSpPr>
      <dsp:spPr>
        <a:xfrm>
          <a:off x="4549382" y="2703994"/>
          <a:ext cx="1041011" cy="1041011"/>
        </a:xfrm>
        <a:prstGeom prst="ellipse">
          <a:avLst/>
        </a:prstGeom>
        <a:blipFill dpi="0" rotWithShape="1">
          <a:blip xmlns:r="http://schemas.openxmlformats.org/officeDocument/2006/relationships" r:embed="rId5">
            <a:extLst>
              <a:ext uri="{96DAC541-7B7A-43D3-8B79-37D633B846F1}">
                <asvg:svgBlip xmlns:asvg="http://schemas.microsoft.com/office/drawing/2016/SVG/main" r:embed="rId6"/>
              </a:ext>
            </a:extLst>
          </a:blip>
          <a:srcRect/>
          <a:stretch>
            <a:fillRect l="8765" t="8765" r="8765" b="8765"/>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E6662-F7AC-4C6C-A7AB-8874A71DB53B}">
      <dsp:nvSpPr>
        <dsp:cNvPr id="0" name=""/>
        <dsp:cNvSpPr/>
      </dsp:nvSpPr>
      <dsp:spPr>
        <a:xfrm rot="10800000">
          <a:off x="1271673" y="1409"/>
          <a:ext cx="3996832" cy="105980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7347"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a:t>Improve financial advisory services.</a:t>
          </a:r>
        </a:p>
      </dsp:txBody>
      <dsp:txXfrm rot="10800000">
        <a:off x="1536625" y="1409"/>
        <a:ext cx="3731880" cy="1059809"/>
      </dsp:txXfrm>
    </dsp:sp>
    <dsp:sp modelId="{416D4B57-AC36-48A2-B337-971E8E62EC1D}">
      <dsp:nvSpPr>
        <dsp:cNvPr id="0" name=""/>
        <dsp:cNvSpPr/>
      </dsp:nvSpPr>
      <dsp:spPr>
        <a:xfrm>
          <a:off x="741768" y="1409"/>
          <a:ext cx="1059809" cy="105980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92B3D3A-0F22-4A1E-B0F9-2AA98A94A6E2}">
      <dsp:nvSpPr>
        <dsp:cNvPr id="0" name=""/>
        <dsp:cNvSpPr/>
      </dsp:nvSpPr>
      <dsp:spPr>
        <a:xfrm rot="10800000">
          <a:off x="1271673" y="1377580"/>
          <a:ext cx="3996832" cy="1059809"/>
        </a:xfrm>
        <a:prstGeom prst="homePlate">
          <a:avLst/>
        </a:prstGeom>
        <a:solidFill>
          <a:srgbClr val="023C5B"/>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7347"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a:t>Empower the Kuwaiti financial market with enhanced liquidity, foster financial inclusion, and diversify the national economy.</a:t>
          </a:r>
        </a:p>
      </dsp:txBody>
      <dsp:txXfrm rot="10800000">
        <a:off x="1536625" y="1377580"/>
        <a:ext cx="3731880" cy="1059809"/>
      </dsp:txXfrm>
    </dsp:sp>
    <dsp:sp modelId="{2B764FE6-EB45-457B-9B35-816C2B227D5E}">
      <dsp:nvSpPr>
        <dsp:cNvPr id="0" name=""/>
        <dsp:cNvSpPr/>
      </dsp:nvSpPr>
      <dsp:spPr>
        <a:xfrm>
          <a:off x="741768" y="1377580"/>
          <a:ext cx="1059809" cy="105980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D9E2475-B56F-4FD1-AA21-8EBB2BC7402A}">
      <dsp:nvSpPr>
        <dsp:cNvPr id="0" name=""/>
        <dsp:cNvSpPr/>
      </dsp:nvSpPr>
      <dsp:spPr>
        <a:xfrm rot="10800000">
          <a:off x="1271673" y="2753751"/>
          <a:ext cx="3996832" cy="1059809"/>
        </a:xfrm>
        <a:prstGeom prst="homePlate">
          <a:avLst/>
        </a:prstGeom>
        <a:solidFill>
          <a:srgbClr val="AD81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67347" tIns="53340" rIns="99568" bIns="53340" numCol="1" spcCol="1270" anchor="ctr" anchorCtr="0">
          <a:noAutofit/>
        </a:bodyPr>
        <a:lstStyle/>
        <a:p>
          <a:pPr marL="0" lvl="0" indent="0" algn="l" defTabSz="622300">
            <a:lnSpc>
              <a:spcPct val="90000"/>
            </a:lnSpc>
            <a:spcBef>
              <a:spcPct val="0"/>
            </a:spcBef>
            <a:spcAft>
              <a:spcPct val="35000"/>
            </a:spcAft>
            <a:buNone/>
          </a:pPr>
          <a:r>
            <a:rPr lang="en-US" sz="1400" kern="1200" dirty="0"/>
            <a:t>Enhance the financial viability of the service by expanding its reach to include small retail investors.</a:t>
          </a:r>
        </a:p>
      </dsp:txBody>
      <dsp:txXfrm rot="10800000">
        <a:off x="1536625" y="2753751"/>
        <a:ext cx="3731880" cy="1059809"/>
      </dsp:txXfrm>
    </dsp:sp>
    <dsp:sp modelId="{76BA219C-D2A7-4161-887E-43AA93A6D692}">
      <dsp:nvSpPr>
        <dsp:cNvPr id="0" name=""/>
        <dsp:cNvSpPr/>
      </dsp:nvSpPr>
      <dsp:spPr>
        <a:xfrm>
          <a:off x="741768" y="2753751"/>
          <a:ext cx="1059809" cy="1059809"/>
        </a:xfrm>
        <a:prstGeom prst="ellipse">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6828" t="6828" r="6828" b="6828"/>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306778BD-22E6-F747-AD07-2627F21FB412}" type="datetimeFigureOut">
              <a:rPr lang="en-US" smtClean="0"/>
              <a:t>12/2/2025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8D5C6C5B-01DE-924F-9529-1A8D066B2C73}" type="slidenum">
              <a:rPr lang="en-US" smtClean="0"/>
              <a:t>‹#›</a:t>
            </a:fld>
            <a:endParaRPr lang="en-US" dirty="0"/>
          </a:p>
        </p:txBody>
      </p:sp>
    </p:spTree>
    <p:extLst>
      <p:ext uri="{BB962C8B-B14F-4D97-AF65-F5344CB8AC3E}">
        <p14:creationId xmlns:p14="http://schemas.microsoft.com/office/powerpoint/2010/main" val="67600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5C6C5B-01DE-924F-9529-1A8D066B2C73}" type="slidenum">
              <a:rPr lang="en-US" smtClean="0"/>
              <a:t>1</a:t>
            </a:fld>
            <a:endParaRPr lang="en-US" dirty="0"/>
          </a:p>
        </p:txBody>
      </p:sp>
    </p:spTree>
    <p:extLst>
      <p:ext uri="{BB962C8B-B14F-4D97-AF65-F5344CB8AC3E}">
        <p14:creationId xmlns:p14="http://schemas.microsoft.com/office/powerpoint/2010/main" val="2654793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K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5" name="Footer Placeholder 4"/>
          <p:cNvSpPr>
            <a:spLocks noGrp="1"/>
          </p:cNvSpPr>
          <p:nvPr>
            <p:ph type="ftr" sz="quarter" idx="11"/>
          </p:nvPr>
        </p:nvSpPr>
        <p:spPr/>
        <p:txBody>
          <a:bodyPr/>
          <a:lstStyle/>
          <a:p>
            <a:endParaRPr lang="ar-KW" dirty="0"/>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83987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5" name="Footer Placeholder 4"/>
          <p:cNvSpPr>
            <a:spLocks noGrp="1"/>
          </p:cNvSpPr>
          <p:nvPr>
            <p:ph type="ftr" sz="quarter" idx="11"/>
          </p:nvPr>
        </p:nvSpPr>
        <p:spPr/>
        <p:txBody>
          <a:bodyPr/>
          <a:lstStyle/>
          <a:p>
            <a:endParaRPr lang="ar-KW" dirty="0"/>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42982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K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5" name="Footer Placeholder 4"/>
          <p:cNvSpPr>
            <a:spLocks noGrp="1"/>
          </p:cNvSpPr>
          <p:nvPr>
            <p:ph type="ftr" sz="quarter" idx="11"/>
          </p:nvPr>
        </p:nvSpPr>
        <p:spPr/>
        <p:txBody>
          <a:bodyPr/>
          <a:lstStyle/>
          <a:p>
            <a:endParaRPr lang="ar-KW" dirty="0"/>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808616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5" name="Footer Placeholder 4"/>
          <p:cNvSpPr>
            <a:spLocks noGrp="1"/>
          </p:cNvSpPr>
          <p:nvPr>
            <p:ph type="ftr" sz="quarter" idx="11"/>
          </p:nvPr>
        </p:nvSpPr>
        <p:spPr/>
        <p:txBody>
          <a:bodyPr/>
          <a:lstStyle/>
          <a:p>
            <a:endParaRPr lang="ar-KW" dirty="0"/>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171589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K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5" name="Footer Placeholder 4"/>
          <p:cNvSpPr>
            <a:spLocks noGrp="1"/>
          </p:cNvSpPr>
          <p:nvPr>
            <p:ph type="ftr" sz="quarter" idx="11"/>
          </p:nvPr>
        </p:nvSpPr>
        <p:spPr/>
        <p:txBody>
          <a:bodyPr/>
          <a:lstStyle/>
          <a:p>
            <a:endParaRPr lang="ar-KW" dirty="0"/>
          </a:p>
        </p:txBody>
      </p:sp>
      <p:sp>
        <p:nvSpPr>
          <p:cNvPr id="6" name="Slide Number Placeholder 5"/>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92681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Date Placeholder 4"/>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6" name="Footer Placeholder 5"/>
          <p:cNvSpPr>
            <a:spLocks noGrp="1"/>
          </p:cNvSpPr>
          <p:nvPr>
            <p:ph type="ftr" sz="quarter" idx="11"/>
          </p:nvPr>
        </p:nvSpPr>
        <p:spPr/>
        <p:txBody>
          <a:bodyPr/>
          <a:lstStyle/>
          <a:p>
            <a:endParaRPr lang="ar-KW" dirty="0"/>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103534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K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7" name="Date Placeholder 6"/>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8" name="Footer Placeholder 7"/>
          <p:cNvSpPr>
            <a:spLocks noGrp="1"/>
          </p:cNvSpPr>
          <p:nvPr>
            <p:ph type="ftr" sz="quarter" idx="11"/>
          </p:nvPr>
        </p:nvSpPr>
        <p:spPr/>
        <p:txBody>
          <a:bodyPr/>
          <a:lstStyle/>
          <a:p>
            <a:endParaRPr lang="ar-KW" dirty="0"/>
          </a:p>
        </p:txBody>
      </p:sp>
      <p:sp>
        <p:nvSpPr>
          <p:cNvPr id="9" name="Slide Number Placeholder 8"/>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831335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KW"/>
          </a:p>
        </p:txBody>
      </p:sp>
      <p:sp>
        <p:nvSpPr>
          <p:cNvPr id="3" name="Date Placeholder 2"/>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4" name="Footer Placeholder 3"/>
          <p:cNvSpPr>
            <a:spLocks noGrp="1"/>
          </p:cNvSpPr>
          <p:nvPr>
            <p:ph type="ftr" sz="quarter" idx="11"/>
          </p:nvPr>
        </p:nvSpPr>
        <p:spPr/>
        <p:txBody>
          <a:bodyPr/>
          <a:lstStyle/>
          <a:p>
            <a:endParaRPr lang="ar-KW" dirty="0"/>
          </a:p>
        </p:txBody>
      </p:sp>
      <p:sp>
        <p:nvSpPr>
          <p:cNvPr id="5" name="Slide Number Placeholder 4"/>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121209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3" name="Footer Placeholder 2"/>
          <p:cNvSpPr>
            <a:spLocks noGrp="1"/>
          </p:cNvSpPr>
          <p:nvPr>
            <p:ph type="ftr" sz="quarter" idx="11"/>
          </p:nvPr>
        </p:nvSpPr>
        <p:spPr/>
        <p:txBody>
          <a:bodyPr/>
          <a:lstStyle/>
          <a:p>
            <a:endParaRPr lang="ar-KW" dirty="0"/>
          </a:p>
        </p:txBody>
      </p:sp>
      <p:sp>
        <p:nvSpPr>
          <p:cNvPr id="4" name="Slide Number Placeholder 3"/>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27675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6" name="Footer Placeholder 5"/>
          <p:cNvSpPr>
            <a:spLocks noGrp="1"/>
          </p:cNvSpPr>
          <p:nvPr>
            <p:ph type="ftr" sz="quarter" idx="11"/>
          </p:nvPr>
        </p:nvSpPr>
        <p:spPr/>
        <p:txBody>
          <a:bodyPr/>
          <a:lstStyle/>
          <a:p>
            <a:endParaRPr lang="ar-KW" dirty="0"/>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315806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K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KW"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84352-4896-44F0-A209-39C488F0A516}" type="datetimeFigureOut">
              <a:rPr lang="ar-KW" smtClean="0"/>
              <a:t>12/06/1447</a:t>
            </a:fld>
            <a:endParaRPr lang="ar-KW" dirty="0"/>
          </a:p>
        </p:txBody>
      </p:sp>
      <p:sp>
        <p:nvSpPr>
          <p:cNvPr id="6" name="Footer Placeholder 5"/>
          <p:cNvSpPr>
            <a:spLocks noGrp="1"/>
          </p:cNvSpPr>
          <p:nvPr>
            <p:ph type="ftr" sz="quarter" idx="11"/>
          </p:nvPr>
        </p:nvSpPr>
        <p:spPr/>
        <p:txBody>
          <a:bodyPr/>
          <a:lstStyle/>
          <a:p>
            <a:endParaRPr lang="ar-KW" dirty="0"/>
          </a:p>
        </p:txBody>
      </p:sp>
      <p:sp>
        <p:nvSpPr>
          <p:cNvPr id="7" name="Slide Number Placeholder 6"/>
          <p:cNvSpPr>
            <a:spLocks noGrp="1"/>
          </p:cNvSpPr>
          <p:nvPr>
            <p:ph type="sldNum" sz="quarter" idx="12"/>
          </p:nvPr>
        </p:nvSpPr>
        <p:spPr/>
        <p:txBody>
          <a:bodyPr/>
          <a:lstStyle/>
          <a:p>
            <a:fld id="{D617D6B5-4F74-419E-BB4B-29ED9B35EF7E}" type="slidenum">
              <a:rPr lang="ar-KW" smtClean="0"/>
              <a:t>‹#›</a:t>
            </a:fld>
            <a:endParaRPr lang="ar-KW" dirty="0"/>
          </a:p>
        </p:txBody>
      </p:sp>
    </p:spTree>
    <p:extLst>
      <p:ext uri="{BB962C8B-B14F-4D97-AF65-F5344CB8AC3E}">
        <p14:creationId xmlns:p14="http://schemas.microsoft.com/office/powerpoint/2010/main" val="15614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K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K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84352-4896-44F0-A209-39C488F0A516}" type="datetimeFigureOut">
              <a:rPr lang="ar-KW" smtClean="0"/>
              <a:t>12/06/1447</a:t>
            </a:fld>
            <a:endParaRPr lang="ar-KW"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KW"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17D6B5-4F74-419E-BB4B-29ED9B35EF7E}" type="slidenum">
              <a:rPr lang="ar-KW" smtClean="0"/>
              <a:t>‹#›</a:t>
            </a:fld>
            <a:endParaRPr lang="ar-KW" dirty="0"/>
          </a:p>
        </p:txBody>
      </p:sp>
    </p:spTree>
    <p:extLst>
      <p:ext uri="{BB962C8B-B14F-4D97-AF65-F5344CB8AC3E}">
        <p14:creationId xmlns:p14="http://schemas.microsoft.com/office/powerpoint/2010/main" val="330950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K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diagramColors" Target="../diagrams/colors2.xml"/><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diagramQuickStyle" Target="../diagrams/quickStyle2.xml"/><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diagramLayout" Target="../diagrams/layout2.xml"/><Relationship Id="rId5" Type="http://schemas.openxmlformats.org/officeDocument/2006/relationships/image" Target="../media/image28.svg"/><Relationship Id="rId10" Type="http://schemas.openxmlformats.org/officeDocument/2006/relationships/diagramData" Target="../diagrams/data2.xml"/><Relationship Id="rId4" Type="http://schemas.openxmlformats.org/officeDocument/2006/relationships/image" Target="../media/image27.png"/><Relationship Id="rId9" Type="http://schemas.openxmlformats.org/officeDocument/2006/relationships/image" Target="../media/image32.svg"/><Relationship Id="rId14" Type="http://schemas.microsoft.com/office/2007/relationships/diagramDrawing" Target="../diagrams/drawing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entimeter.com/app/home"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jpg"/><Relationship Id="rId12"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jpeg"/><Relationship Id="rId1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tall building with a light on top">
            <a:extLst>
              <a:ext uri="{FF2B5EF4-FFF2-40B4-BE49-F238E27FC236}">
                <a16:creationId xmlns:a16="http://schemas.microsoft.com/office/drawing/2014/main" id="{F4870B2C-1235-F835-B2B6-12E0CD1CD42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A3C3BA5-0FD9-F8C3-5404-B97BEC1C4B05}"/>
              </a:ext>
            </a:extLst>
          </p:cNvPr>
          <p:cNvSpPr txBox="1">
            <a:spLocks/>
          </p:cNvSpPr>
          <p:nvPr/>
        </p:nvSpPr>
        <p:spPr>
          <a:xfrm>
            <a:off x="4187591" y="3429000"/>
            <a:ext cx="5976258" cy="146552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en-US" sz="7200" b="1" dirty="0">
                <a:solidFill>
                  <a:schemeClr val="bg1"/>
                </a:solidFill>
                <a:effectLst>
                  <a:outerShdw blurRad="38100" dist="38100" dir="2700000" algn="tl">
                    <a:srgbClr val="000000">
                      <a:alpha val="43137"/>
                    </a:srgbClr>
                  </a:outerShdw>
                </a:effectLst>
                <a:latin typeface="Calibri" pitchFamily="34" charset="0"/>
                <a:cs typeface="mohammad bold art 1" pitchFamily="2" charset="-78"/>
              </a:rPr>
              <a:t>FINTECH</a:t>
            </a:r>
          </a:p>
          <a:p>
            <a:pPr rtl="1"/>
            <a:endParaRPr lang="ar-KW" sz="5400" b="1" dirty="0">
              <a:solidFill>
                <a:schemeClr val="bg1"/>
              </a:solidFill>
              <a:effectLst>
                <a:outerShdw blurRad="38100" dist="38100" dir="2700000" algn="tl">
                  <a:srgbClr val="000000">
                    <a:alpha val="43137"/>
                  </a:srgbClr>
                </a:outerShdw>
              </a:effectLst>
              <a:latin typeface="Calibri" pitchFamily="34" charset="0"/>
              <a:cs typeface="mohammad bold art 1" pitchFamily="2" charset="-78"/>
            </a:endParaRPr>
          </a:p>
        </p:txBody>
      </p:sp>
      <p:sp>
        <p:nvSpPr>
          <p:cNvPr id="7" name="TextBox 6">
            <a:extLst>
              <a:ext uri="{FF2B5EF4-FFF2-40B4-BE49-F238E27FC236}">
                <a16:creationId xmlns:a16="http://schemas.microsoft.com/office/drawing/2014/main" id="{9F132CDD-626A-8D62-A416-54F0838277C7}"/>
              </a:ext>
            </a:extLst>
          </p:cNvPr>
          <p:cNvSpPr txBox="1"/>
          <p:nvPr/>
        </p:nvSpPr>
        <p:spPr>
          <a:xfrm>
            <a:off x="5428636" y="5996226"/>
            <a:ext cx="2602209" cy="861774"/>
          </a:xfrm>
          <a:prstGeom prst="rect">
            <a:avLst/>
          </a:prstGeom>
          <a:noFill/>
        </p:spPr>
        <p:txBody>
          <a:bodyPr wrap="square" rtlCol="0">
            <a:spAutoFit/>
          </a:bodyPr>
          <a:lstStyle/>
          <a:p>
            <a:r>
              <a:rPr lang="en-US" sz="1600" dirty="0">
                <a:solidFill>
                  <a:schemeClr val="bg1"/>
                </a:solidFill>
              </a:rPr>
              <a:t>Fintech Unit</a:t>
            </a:r>
          </a:p>
          <a:p>
            <a:r>
              <a:rPr lang="en-US" sz="1600" dirty="0">
                <a:solidFill>
                  <a:schemeClr val="bg1"/>
                </a:solidFill>
              </a:rPr>
              <a:t>Supervision Sector</a:t>
            </a:r>
          </a:p>
          <a:p>
            <a:r>
              <a:rPr lang="en-US" sz="1600" dirty="0">
                <a:solidFill>
                  <a:schemeClr val="bg1"/>
                </a:solidFill>
              </a:rPr>
              <a:t>Capital Markets Authority   </a:t>
            </a:r>
          </a:p>
        </p:txBody>
      </p:sp>
      <p:sp>
        <p:nvSpPr>
          <p:cNvPr id="2" name="TextBox 1">
            <a:extLst>
              <a:ext uri="{FF2B5EF4-FFF2-40B4-BE49-F238E27FC236}">
                <a16:creationId xmlns:a16="http://schemas.microsoft.com/office/drawing/2014/main" id="{5BC385DD-B996-5642-93AA-B236E09140FC}"/>
              </a:ext>
            </a:extLst>
          </p:cNvPr>
          <p:cNvSpPr txBox="1"/>
          <p:nvPr/>
        </p:nvSpPr>
        <p:spPr>
          <a:xfrm>
            <a:off x="5428636" y="4607573"/>
            <a:ext cx="4086225" cy="707886"/>
          </a:xfrm>
          <a:prstGeom prst="rect">
            <a:avLst/>
          </a:prstGeom>
          <a:noFill/>
        </p:spPr>
        <p:txBody>
          <a:bodyPr wrap="square" rtlCol="0">
            <a:spAutoFit/>
          </a:bodyPr>
          <a:lstStyle/>
          <a:p>
            <a:r>
              <a:rPr lang="ar-KW" sz="4000"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rPr>
              <a:t>التقنيات المالية</a:t>
            </a:r>
            <a:endParaRPr lang="en-US" sz="4000"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endParaRPr>
          </a:p>
        </p:txBody>
      </p:sp>
      <p:sp>
        <p:nvSpPr>
          <p:cNvPr id="3" name="TextBox 2">
            <a:extLst>
              <a:ext uri="{FF2B5EF4-FFF2-40B4-BE49-F238E27FC236}">
                <a16:creationId xmlns:a16="http://schemas.microsoft.com/office/drawing/2014/main" id="{B86C6187-BA18-9AEB-B4E2-AD5B84C526B0}"/>
              </a:ext>
            </a:extLst>
          </p:cNvPr>
          <p:cNvSpPr txBox="1"/>
          <p:nvPr/>
        </p:nvSpPr>
        <p:spPr>
          <a:xfrm>
            <a:off x="6729740" y="6057781"/>
            <a:ext cx="2602209" cy="738664"/>
          </a:xfrm>
          <a:prstGeom prst="rect">
            <a:avLst/>
          </a:prstGeom>
          <a:noFill/>
        </p:spPr>
        <p:txBody>
          <a:bodyPr wrap="square" rtlCol="0">
            <a:spAutoFit/>
          </a:bodyPr>
          <a:lstStyle/>
          <a:p>
            <a:pPr algn="r"/>
            <a:r>
              <a:rPr lang="ar-KW" sz="1400"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rPr>
              <a:t>وحدة التقنيات المالية</a:t>
            </a:r>
          </a:p>
          <a:p>
            <a:pPr algn="r"/>
            <a:r>
              <a:rPr lang="ar-KW" sz="1400"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rPr>
              <a:t>قطاع الإشراف</a:t>
            </a:r>
          </a:p>
          <a:p>
            <a:pPr algn="r"/>
            <a:r>
              <a:rPr lang="ar-KW" sz="1400"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rPr>
              <a:t>هيئة أسواق المال</a:t>
            </a:r>
            <a:endParaRPr lang="en-US" sz="1400" dirty="0">
              <a:solidFill>
                <a:schemeClr val="bg1"/>
              </a:solidFill>
              <a:latin typeface="GE Dinar Two" panose="020A0503020102020204" pitchFamily="18" charset="-78"/>
              <a:ea typeface="GE Dinar Two" panose="020A0503020102020204" pitchFamily="18" charset="-78"/>
              <a:cs typeface="GE Dinar Two" panose="020A0503020102020204" pitchFamily="18" charset="-78"/>
            </a:endParaRPr>
          </a:p>
        </p:txBody>
      </p:sp>
    </p:spTree>
    <p:extLst>
      <p:ext uri="{BB962C8B-B14F-4D97-AF65-F5344CB8AC3E}">
        <p14:creationId xmlns:p14="http://schemas.microsoft.com/office/powerpoint/2010/main" val="3398082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computer and a piggy bank&#10;&#10;Description automatically generated">
            <a:extLst>
              <a:ext uri="{FF2B5EF4-FFF2-40B4-BE49-F238E27FC236}">
                <a16:creationId xmlns:a16="http://schemas.microsoft.com/office/drawing/2014/main" id="{CFAEF659-4BDF-34AC-B610-52AFEDCB0E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546" t="30002" r="24463" b="14108"/>
          <a:stretch/>
        </p:blipFill>
        <p:spPr>
          <a:xfrm>
            <a:off x="1745960" y="1895420"/>
            <a:ext cx="1805368" cy="1868873"/>
          </a:xfrm>
          <a:prstGeom prst="rect">
            <a:avLst/>
          </a:prstGeom>
        </p:spPr>
      </p:pic>
      <p:pic>
        <p:nvPicPr>
          <p:cNvPr id="7" name="Picture 6" descr="A person holding a tablet and a graph&#10;&#10;Description automatically generated">
            <a:extLst>
              <a:ext uri="{FF2B5EF4-FFF2-40B4-BE49-F238E27FC236}">
                <a16:creationId xmlns:a16="http://schemas.microsoft.com/office/drawing/2014/main" id="{05A91BB5-68D1-8EA3-E476-062FF37920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368" t="28686" r="12220" b="4682"/>
          <a:stretch/>
        </p:blipFill>
        <p:spPr>
          <a:xfrm>
            <a:off x="4924146" y="1895420"/>
            <a:ext cx="2109382" cy="1863847"/>
          </a:xfrm>
          <a:prstGeom prst="rect">
            <a:avLst/>
          </a:prstGeom>
        </p:spPr>
      </p:pic>
      <p:pic>
        <p:nvPicPr>
          <p:cNvPr id="9" name="Picture 8" descr="A person in a suit presenting a briefcase with money&#10;&#10;Description automatically generated">
            <a:extLst>
              <a:ext uri="{FF2B5EF4-FFF2-40B4-BE49-F238E27FC236}">
                <a16:creationId xmlns:a16="http://schemas.microsoft.com/office/drawing/2014/main" id="{05968618-1730-834E-DF54-57AE89310E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565" t="26761" r="17125" b="2930"/>
          <a:stretch/>
        </p:blipFill>
        <p:spPr>
          <a:xfrm>
            <a:off x="8784153" y="1954902"/>
            <a:ext cx="1805369" cy="1858163"/>
          </a:xfrm>
          <a:prstGeom prst="rect">
            <a:avLst/>
          </a:prstGeom>
        </p:spPr>
      </p:pic>
      <p:sp>
        <p:nvSpPr>
          <p:cNvPr id="11" name="Rectangle: Rounded Corners 10">
            <a:extLst>
              <a:ext uri="{FF2B5EF4-FFF2-40B4-BE49-F238E27FC236}">
                <a16:creationId xmlns:a16="http://schemas.microsoft.com/office/drawing/2014/main" id="{1B183D6C-815D-7AD8-5252-F6C0E88CD9E7}"/>
              </a:ext>
            </a:extLst>
          </p:cNvPr>
          <p:cNvSpPr/>
          <p:nvPr/>
        </p:nvSpPr>
        <p:spPr>
          <a:xfrm>
            <a:off x="868037" y="803591"/>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2" name="Text Placeholder 2">
            <a:extLst>
              <a:ext uri="{FF2B5EF4-FFF2-40B4-BE49-F238E27FC236}">
                <a16:creationId xmlns:a16="http://schemas.microsoft.com/office/drawing/2014/main" id="{E3B568AE-8AFB-8740-1A0A-ED1A72EAE33D}"/>
              </a:ext>
            </a:extLst>
          </p:cNvPr>
          <p:cNvSpPr>
            <a:spLocks noGrp="1"/>
          </p:cNvSpPr>
          <p:nvPr>
            <p:ph type="body" idx="1"/>
          </p:nvPr>
        </p:nvSpPr>
        <p:spPr>
          <a:xfrm>
            <a:off x="868037" y="634016"/>
            <a:ext cx="4627004" cy="823912"/>
          </a:xfrm>
        </p:spPr>
        <p:txBody>
          <a:bodyPr>
            <a:normAutofit/>
          </a:bodyPr>
          <a:lstStyle/>
          <a:p>
            <a:pPr algn="ctr"/>
            <a:r>
              <a:rPr lang="en-US" sz="3200" dirty="0">
                <a:solidFill>
                  <a:schemeClr val="accent4">
                    <a:lumMod val="75000"/>
                  </a:schemeClr>
                </a:solidFill>
                <a:latin typeface="Calibri" pitchFamily="34" charset="0"/>
                <a:cs typeface="mohammad bold art 1" pitchFamily="2" charset="-78"/>
              </a:rPr>
              <a:t>Type of Investor </a:t>
            </a:r>
          </a:p>
        </p:txBody>
      </p:sp>
      <p:sp>
        <p:nvSpPr>
          <p:cNvPr id="13" name="TextBox 12">
            <a:extLst>
              <a:ext uri="{FF2B5EF4-FFF2-40B4-BE49-F238E27FC236}">
                <a16:creationId xmlns:a16="http://schemas.microsoft.com/office/drawing/2014/main" id="{243BB7D8-9F46-AC4B-E143-7178801952D3}"/>
              </a:ext>
            </a:extLst>
          </p:cNvPr>
          <p:cNvSpPr txBox="1"/>
          <p:nvPr/>
        </p:nvSpPr>
        <p:spPr>
          <a:xfrm>
            <a:off x="1593445" y="3717506"/>
            <a:ext cx="1803628" cy="962058"/>
          </a:xfrm>
          <a:prstGeom prst="rect">
            <a:avLst/>
          </a:prstGeom>
          <a:noFill/>
        </p:spPr>
        <p:txBody>
          <a:bodyPr wrap="square" rtlCol="0">
            <a:spAutoFit/>
          </a:bodyPr>
          <a:lstStyle/>
          <a:p>
            <a:pPr marL="0" marR="0" algn="r" rtl="1">
              <a:lnSpc>
                <a:spcPct val="107000"/>
              </a:lnSpc>
              <a:spcBef>
                <a:spcPts val="0"/>
              </a:spcBef>
              <a:spcAft>
                <a:spcPts val="0"/>
              </a:spcAft>
            </a:pPr>
            <a:r>
              <a:rPr lang="ar-SA" sz="1800" dirty="0">
                <a:solidFill>
                  <a:schemeClr val="accent4">
                    <a:lumMod val="50000"/>
                  </a:schemeClr>
                </a:solidFill>
                <a:effectLst/>
                <a:cs typeface="mohammad bold art 1" pitchFamily="2" charset="-78"/>
              </a:rPr>
              <a:t>المستثمر الفرد</a:t>
            </a:r>
            <a:endParaRPr lang="en-US" sz="1800" dirty="0">
              <a:solidFill>
                <a:schemeClr val="accent4">
                  <a:lumMod val="50000"/>
                </a:schemeClr>
              </a:solidFill>
              <a:effectLst/>
              <a:cs typeface="mohammad bold art 1" pitchFamily="2" charset="-78"/>
            </a:endParaRPr>
          </a:p>
          <a:p>
            <a:pPr marL="0" marR="0" algn="r" rtl="1">
              <a:lnSpc>
                <a:spcPct val="107000"/>
              </a:lnSpc>
              <a:spcBef>
                <a:spcPts val="0"/>
              </a:spcBef>
              <a:spcAft>
                <a:spcPts val="0"/>
              </a:spcAft>
            </a:pPr>
            <a:r>
              <a:rPr lang="en-US" sz="1800" dirty="0">
                <a:solidFill>
                  <a:schemeClr val="accent4">
                    <a:lumMod val="50000"/>
                  </a:schemeClr>
                </a:solidFill>
                <a:effectLst/>
                <a:cs typeface="mohammad bold art 1" pitchFamily="2" charset="-78"/>
              </a:rPr>
              <a:t>Retail Investor</a:t>
            </a:r>
            <a:endParaRPr lang="en-US" sz="1800" b="0" dirty="0">
              <a:solidFill>
                <a:schemeClr val="accent4">
                  <a:lumMod val="50000"/>
                </a:schemeClr>
              </a:solidFill>
              <a:effectLst/>
              <a:latin typeface="Calibri" panose="020F0502020204030204" pitchFamily="34" charset="0"/>
              <a:ea typeface="Calibri" panose="020F0502020204030204" pitchFamily="34" charset="0"/>
              <a:cs typeface="mohammad bold art 1" pitchFamily="2" charset="-78"/>
            </a:endParaRPr>
          </a:p>
          <a:p>
            <a:endParaRPr lang="en-US" dirty="0"/>
          </a:p>
        </p:txBody>
      </p:sp>
      <p:sp>
        <p:nvSpPr>
          <p:cNvPr id="15" name="TextBox 14">
            <a:extLst>
              <a:ext uri="{FF2B5EF4-FFF2-40B4-BE49-F238E27FC236}">
                <a16:creationId xmlns:a16="http://schemas.microsoft.com/office/drawing/2014/main" id="{6A74BF76-3ADB-9224-A479-E757ED6F11C9}"/>
              </a:ext>
            </a:extLst>
          </p:cNvPr>
          <p:cNvSpPr txBox="1"/>
          <p:nvPr/>
        </p:nvSpPr>
        <p:spPr>
          <a:xfrm>
            <a:off x="4960601" y="3717506"/>
            <a:ext cx="2214823" cy="671915"/>
          </a:xfrm>
          <a:prstGeom prst="rect">
            <a:avLst/>
          </a:prstGeom>
          <a:noFill/>
        </p:spPr>
        <p:txBody>
          <a:bodyPr wrap="square">
            <a:spAutoFit/>
          </a:bodyPr>
          <a:lstStyle/>
          <a:p>
            <a:pPr marL="0" marR="0" algn="ctr" rtl="1">
              <a:lnSpc>
                <a:spcPct val="107000"/>
              </a:lnSpc>
              <a:spcBef>
                <a:spcPts val="0"/>
              </a:spcBef>
              <a:spcAft>
                <a:spcPts val="0"/>
              </a:spcAft>
            </a:pPr>
            <a:r>
              <a:rPr lang="ar-KW" sz="1800" dirty="0">
                <a:solidFill>
                  <a:schemeClr val="accent4">
                    <a:lumMod val="50000"/>
                  </a:schemeClr>
                </a:solidFill>
                <a:effectLst/>
                <a:cs typeface="mohammad bold art 1" pitchFamily="2" charset="-78"/>
              </a:rPr>
              <a:t>المستثمر المحترف</a:t>
            </a:r>
            <a:endParaRPr lang="en-US" sz="1800" dirty="0">
              <a:solidFill>
                <a:schemeClr val="accent4">
                  <a:lumMod val="50000"/>
                </a:schemeClr>
              </a:solidFill>
              <a:effectLst/>
              <a:cs typeface="mohammad bold art 1" pitchFamily="2" charset="-78"/>
            </a:endParaRPr>
          </a:p>
          <a:p>
            <a:pPr marL="0" marR="0" algn="ctr" rtl="1">
              <a:lnSpc>
                <a:spcPct val="107000"/>
              </a:lnSpc>
              <a:spcBef>
                <a:spcPts val="0"/>
              </a:spcBef>
              <a:spcAft>
                <a:spcPts val="0"/>
              </a:spcAft>
            </a:pPr>
            <a:r>
              <a:rPr lang="en-US" sz="1800" dirty="0">
                <a:solidFill>
                  <a:schemeClr val="accent4">
                    <a:lumMod val="50000"/>
                  </a:schemeClr>
                </a:solidFill>
                <a:effectLst/>
                <a:cs typeface="mohammad bold art 1" pitchFamily="2" charset="-78"/>
              </a:rPr>
              <a:t>Professional Investor</a:t>
            </a:r>
            <a:endParaRPr lang="en-US" sz="1800" b="0" dirty="0">
              <a:solidFill>
                <a:schemeClr val="accent4">
                  <a:lumMod val="50000"/>
                </a:schemeClr>
              </a:solidFill>
              <a:effectLst/>
              <a:latin typeface="Calibri" panose="020F0502020204030204" pitchFamily="34" charset="0"/>
              <a:ea typeface="Calibri" panose="020F0502020204030204" pitchFamily="34" charset="0"/>
              <a:cs typeface="mohammad bold art 1" pitchFamily="2" charset="-78"/>
            </a:endParaRPr>
          </a:p>
        </p:txBody>
      </p:sp>
      <p:sp>
        <p:nvSpPr>
          <p:cNvPr id="17" name="TextBox 16">
            <a:extLst>
              <a:ext uri="{FF2B5EF4-FFF2-40B4-BE49-F238E27FC236}">
                <a16:creationId xmlns:a16="http://schemas.microsoft.com/office/drawing/2014/main" id="{E7A6C1B6-7253-EFB3-A3A0-D41A4CD4B18F}"/>
              </a:ext>
            </a:extLst>
          </p:cNvPr>
          <p:cNvSpPr txBox="1"/>
          <p:nvPr/>
        </p:nvSpPr>
        <p:spPr>
          <a:xfrm>
            <a:off x="8184864" y="3769403"/>
            <a:ext cx="3047214" cy="671915"/>
          </a:xfrm>
          <a:prstGeom prst="rect">
            <a:avLst/>
          </a:prstGeom>
          <a:noFill/>
        </p:spPr>
        <p:txBody>
          <a:bodyPr wrap="square">
            <a:spAutoFit/>
          </a:bodyPr>
          <a:lstStyle/>
          <a:p>
            <a:pPr marL="0" marR="0" algn="ctr" rtl="1">
              <a:lnSpc>
                <a:spcPct val="107000"/>
              </a:lnSpc>
              <a:spcBef>
                <a:spcPts val="0"/>
              </a:spcBef>
              <a:spcAft>
                <a:spcPts val="0"/>
              </a:spcAft>
            </a:pPr>
            <a:r>
              <a:rPr lang="ar-KW" sz="1800" dirty="0">
                <a:solidFill>
                  <a:schemeClr val="accent4">
                    <a:lumMod val="50000"/>
                  </a:schemeClr>
                </a:solidFill>
                <a:effectLst/>
                <a:cs typeface="mohammad bold art 1" pitchFamily="2" charset="-78"/>
              </a:rPr>
              <a:t>المستثمر المحترف المؤهل</a:t>
            </a:r>
            <a:endParaRPr lang="en-US" sz="1800" dirty="0">
              <a:solidFill>
                <a:schemeClr val="accent4">
                  <a:lumMod val="50000"/>
                </a:schemeClr>
              </a:solidFill>
              <a:effectLst/>
              <a:cs typeface="mohammad bold art 1" pitchFamily="2" charset="-78"/>
            </a:endParaRPr>
          </a:p>
          <a:p>
            <a:pPr marL="0" marR="0" algn="ctr" rtl="1">
              <a:lnSpc>
                <a:spcPct val="107000"/>
              </a:lnSpc>
              <a:spcBef>
                <a:spcPts val="0"/>
              </a:spcBef>
              <a:spcAft>
                <a:spcPts val="0"/>
              </a:spcAft>
            </a:pPr>
            <a:r>
              <a:rPr lang="en-US" sz="1800" dirty="0">
                <a:solidFill>
                  <a:schemeClr val="accent4">
                    <a:lumMod val="50000"/>
                  </a:schemeClr>
                </a:solidFill>
                <a:effectLst/>
                <a:cs typeface="mohammad bold art 1" pitchFamily="2" charset="-78"/>
              </a:rPr>
              <a:t>Qualified Professional Investor</a:t>
            </a:r>
            <a:endParaRPr lang="en-US" sz="1800" b="0" dirty="0">
              <a:solidFill>
                <a:schemeClr val="accent4">
                  <a:lumMod val="50000"/>
                </a:schemeClr>
              </a:solidFill>
              <a:effectLst/>
              <a:latin typeface="Calibri" panose="020F0502020204030204" pitchFamily="34" charset="0"/>
              <a:ea typeface="Calibri" panose="020F0502020204030204" pitchFamily="34" charset="0"/>
              <a:cs typeface="mohammad bold art 1" pitchFamily="2" charset="-78"/>
            </a:endParaRPr>
          </a:p>
        </p:txBody>
      </p:sp>
      <p:sp>
        <p:nvSpPr>
          <p:cNvPr id="19" name="TextBox 18">
            <a:extLst>
              <a:ext uri="{FF2B5EF4-FFF2-40B4-BE49-F238E27FC236}">
                <a16:creationId xmlns:a16="http://schemas.microsoft.com/office/drawing/2014/main" id="{2EEDE13F-2CDD-BE80-24B5-34C1013DD209}"/>
              </a:ext>
            </a:extLst>
          </p:cNvPr>
          <p:cNvSpPr txBox="1"/>
          <p:nvPr/>
        </p:nvSpPr>
        <p:spPr>
          <a:xfrm>
            <a:off x="1311682" y="4381487"/>
            <a:ext cx="2935229" cy="1428083"/>
          </a:xfrm>
          <a:prstGeom prst="rect">
            <a:avLst/>
          </a:prstGeom>
          <a:noFill/>
        </p:spPr>
        <p:txBody>
          <a:bodyPr wrap="square">
            <a:spAutoFit/>
          </a:bodyPr>
          <a:lstStyle/>
          <a:p>
            <a:pPr marL="0" marR="0" algn="ctr">
              <a:lnSpc>
                <a:spcPct val="107000"/>
              </a:lnSpc>
              <a:spcBef>
                <a:spcPts val="0"/>
              </a:spcBef>
              <a:spcAft>
                <a:spcPts val="0"/>
              </a:spcAft>
            </a:pPr>
            <a:r>
              <a:rPr lang="en-US" sz="1200" b="0" dirty="0">
                <a:solidFill>
                  <a:schemeClr val="accent5">
                    <a:lumMod val="50000"/>
                  </a:schemeClr>
                </a:solidFill>
                <a:effectLst/>
                <a:cs typeface="mohammad bold art 1" pitchFamily="2" charset="-78"/>
              </a:rPr>
              <a:t>Maximum KWD 1,000 for retail investors for a single investment and, no more than KWD 10,000 within a 12-month period.</a:t>
            </a:r>
          </a:p>
          <a:p>
            <a:pPr algn="ctr" rtl="1"/>
            <a:r>
              <a:rPr lang="ar-KW" sz="1200" dirty="0">
                <a:solidFill>
                  <a:srgbClr val="495E78"/>
                </a:solidFill>
                <a:cs typeface="mohammad bold art 1" pitchFamily="2" charset="-78"/>
              </a:rPr>
              <a:t>حد أقصى </a:t>
            </a:r>
            <a:r>
              <a:rPr lang="en-US" sz="1200" dirty="0">
                <a:solidFill>
                  <a:srgbClr val="495E78"/>
                </a:solidFill>
                <a:cs typeface="mohammad bold art 1" pitchFamily="2" charset="-78"/>
              </a:rPr>
              <a:t>1,000</a:t>
            </a:r>
            <a:r>
              <a:rPr lang="ar-KW" sz="1200" dirty="0">
                <a:solidFill>
                  <a:srgbClr val="495E78"/>
                </a:solidFill>
                <a:cs typeface="mohammad bold art 1" pitchFamily="2" charset="-78"/>
              </a:rPr>
              <a:t> </a:t>
            </a:r>
            <a:r>
              <a:rPr lang="en-US" sz="1200" dirty="0">
                <a:solidFill>
                  <a:srgbClr val="495E78"/>
                </a:solidFill>
                <a:cs typeface="mohammad bold art 1" pitchFamily="2" charset="-78"/>
              </a:rPr>
              <a:t> </a:t>
            </a:r>
            <a:r>
              <a:rPr lang="ar-KW" sz="1200" dirty="0">
                <a:solidFill>
                  <a:srgbClr val="495E78"/>
                </a:solidFill>
                <a:cs typeface="mohammad bold art 1" pitchFamily="2" charset="-78"/>
              </a:rPr>
              <a:t>دينار كويتي للمستثمرين الأفراد في الاستثمار الواحد، ولا يزيد عن </a:t>
            </a:r>
            <a:r>
              <a:rPr lang="en-US" sz="1200" dirty="0">
                <a:solidFill>
                  <a:srgbClr val="495E78"/>
                </a:solidFill>
                <a:cs typeface="mohammad bold art 1" pitchFamily="2" charset="-78"/>
              </a:rPr>
              <a:t>10,000</a:t>
            </a:r>
            <a:r>
              <a:rPr lang="ar-KW" sz="1200" dirty="0">
                <a:solidFill>
                  <a:srgbClr val="495E78"/>
                </a:solidFill>
                <a:cs typeface="mohammad bold art 1" pitchFamily="2" charset="-78"/>
              </a:rPr>
              <a:t> دينار كويتي خلال </a:t>
            </a:r>
            <a:r>
              <a:rPr lang="en-US" sz="1200" dirty="0">
                <a:solidFill>
                  <a:srgbClr val="495E78"/>
                </a:solidFill>
                <a:cs typeface="mohammad bold art 1" pitchFamily="2" charset="-78"/>
              </a:rPr>
              <a:t>12</a:t>
            </a:r>
            <a:r>
              <a:rPr lang="ar-KW" sz="1200" dirty="0">
                <a:solidFill>
                  <a:srgbClr val="495E78"/>
                </a:solidFill>
                <a:cs typeface="mohammad bold art 1" pitchFamily="2" charset="-78"/>
              </a:rPr>
              <a:t> شهر.</a:t>
            </a:r>
          </a:p>
          <a:p>
            <a:pPr marL="0" marR="0" algn="ctr">
              <a:lnSpc>
                <a:spcPct val="107000"/>
              </a:lnSpc>
              <a:spcBef>
                <a:spcPts val="0"/>
              </a:spcBef>
              <a:spcAft>
                <a:spcPts val="0"/>
              </a:spcAft>
            </a:pPr>
            <a:endParaRPr lang="en-US" sz="1200" b="0" dirty="0">
              <a:solidFill>
                <a:schemeClr val="accent5">
                  <a:lumMod val="50000"/>
                </a:schemeClr>
              </a:solidFill>
              <a:effectLst/>
              <a:latin typeface="Calibri" panose="020F0502020204030204" pitchFamily="34" charset="0"/>
              <a:ea typeface="Calibri" panose="020F0502020204030204" pitchFamily="34" charset="0"/>
              <a:cs typeface="mohammad bold art 1" pitchFamily="2" charset="-78"/>
            </a:endParaRPr>
          </a:p>
        </p:txBody>
      </p:sp>
      <p:sp>
        <p:nvSpPr>
          <p:cNvPr id="20" name="TextBox 19">
            <a:extLst>
              <a:ext uri="{FF2B5EF4-FFF2-40B4-BE49-F238E27FC236}">
                <a16:creationId xmlns:a16="http://schemas.microsoft.com/office/drawing/2014/main" id="{C11D5BDC-D167-9D06-ACD9-4E61FBCF0EF0}"/>
              </a:ext>
            </a:extLst>
          </p:cNvPr>
          <p:cNvSpPr txBox="1"/>
          <p:nvPr/>
        </p:nvSpPr>
        <p:spPr>
          <a:xfrm>
            <a:off x="4859599" y="4381487"/>
            <a:ext cx="2315825" cy="879600"/>
          </a:xfrm>
          <a:prstGeom prst="rect">
            <a:avLst/>
          </a:prstGeom>
          <a:noFill/>
        </p:spPr>
        <p:txBody>
          <a:bodyPr wrap="square">
            <a:spAutoFit/>
          </a:bodyPr>
          <a:lstStyle/>
          <a:p>
            <a:pPr marL="0" marR="0" algn="ctr">
              <a:lnSpc>
                <a:spcPct val="107000"/>
              </a:lnSpc>
              <a:spcBef>
                <a:spcPts val="0"/>
              </a:spcBef>
              <a:spcAft>
                <a:spcPts val="0"/>
              </a:spcAft>
            </a:pPr>
            <a:r>
              <a:rPr lang="en-US" sz="1200" b="0" dirty="0">
                <a:solidFill>
                  <a:schemeClr val="accent5">
                    <a:lumMod val="50000"/>
                  </a:schemeClr>
                </a:solidFill>
                <a:effectLst/>
                <a:cs typeface="mohammad bold art 1" pitchFamily="2" charset="-78"/>
              </a:rPr>
              <a:t>No more than KWD 50,000 within a 12-month period</a:t>
            </a:r>
          </a:p>
          <a:p>
            <a:pPr algn="ctr" rtl="1">
              <a:lnSpc>
                <a:spcPct val="107000"/>
              </a:lnSpc>
            </a:pPr>
            <a:r>
              <a:rPr lang="ar-KW" sz="1200" dirty="0">
                <a:solidFill>
                  <a:srgbClr val="495E78"/>
                </a:solidFill>
                <a:cs typeface="mohammad bold art 1" pitchFamily="2" charset="-78"/>
              </a:rPr>
              <a:t>لا يزيد عن </a:t>
            </a:r>
            <a:r>
              <a:rPr lang="en-US" sz="1200" dirty="0">
                <a:solidFill>
                  <a:srgbClr val="495E78"/>
                </a:solidFill>
                <a:cs typeface="mohammad bold art 1" pitchFamily="2" charset="-78"/>
              </a:rPr>
              <a:t>50,000</a:t>
            </a:r>
            <a:r>
              <a:rPr lang="ar-KW" sz="1200" dirty="0">
                <a:solidFill>
                  <a:srgbClr val="495E78"/>
                </a:solidFill>
                <a:cs typeface="mohammad bold art 1" pitchFamily="2" charset="-78"/>
              </a:rPr>
              <a:t> دينار كويتي خلال </a:t>
            </a:r>
            <a:r>
              <a:rPr lang="ar-KW" sz="1200" dirty="0">
                <a:solidFill>
                  <a:srgbClr val="495E78"/>
                </a:solidFill>
              </a:rPr>
              <a:t>12</a:t>
            </a:r>
            <a:r>
              <a:rPr lang="ar-KW" sz="1200" dirty="0">
                <a:solidFill>
                  <a:srgbClr val="495E78"/>
                </a:solidFill>
                <a:cs typeface="mohammad bold art 1" pitchFamily="2" charset="-78"/>
              </a:rPr>
              <a:t> شهر. </a:t>
            </a:r>
            <a:endParaRPr lang="en-US" sz="1200" b="0" dirty="0">
              <a:solidFill>
                <a:schemeClr val="accent5">
                  <a:lumMod val="50000"/>
                </a:schemeClr>
              </a:solidFill>
              <a:effectLst/>
              <a:latin typeface="Calibri" panose="020F0502020204030204" pitchFamily="34" charset="0"/>
              <a:ea typeface="Calibri" panose="020F0502020204030204" pitchFamily="34" charset="0"/>
              <a:cs typeface="mohammad bold art 1" pitchFamily="2" charset="-78"/>
            </a:endParaRPr>
          </a:p>
        </p:txBody>
      </p:sp>
      <p:sp>
        <p:nvSpPr>
          <p:cNvPr id="21" name="TextBox 20">
            <a:extLst>
              <a:ext uri="{FF2B5EF4-FFF2-40B4-BE49-F238E27FC236}">
                <a16:creationId xmlns:a16="http://schemas.microsoft.com/office/drawing/2014/main" id="{F62910B9-3402-99F6-5DB4-B9697CAAA98D}"/>
              </a:ext>
            </a:extLst>
          </p:cNvPr>
          <p:cNvSpPr txBox="1"/>
          <p:nvPr/>
        </p:nvSpPr>
        <p:spPr>
          <a:xfrm>
            <a:off x="8302029" y="4436382"/>
            <a:ext cx="2806574" cy="676467"/>
          </a:xfrm>
          <a:prstGeom prst="rect">
            <a:avLst/>
          </a:prstGeom>
          <a:noFill/>
        </p:spPr>
        <p:txBody>
          <a:bodyPr wrap="square">
            <a:spAutoFit/>
          </a:bodyPr>
          <a:lstStyle/>
          <a:p>
            <a:pPr marL="0" marR="0" algn="ctr">
              <a:lnSpc>
                <a:spcPct val="107000"/>
              </a:lnSpc>
              <a:spcBef>
                <a:spcPts val="0"/>
              </a:spcBef>
              <a:spcAft>
                <a:spcPts val="0"/>
              </a:spcAft>
            </a:pPr>
            <a:r>
              <a:rPr lang="en-US" sz="1200" b="0" dirty="0">
                <a:solidFill>
                  <a:schemeClr val="accent5">
                    <a:lumMod val="50000"/>
                  </a:schemeClr>
                </a:solidFill>
                <a:effectLst/>
                <a:cs typeface="mohammad bold art 1" pitchFamily="2" charset="-78"/>
              </a:rPr>
              <a:t>No investment limits</a:t>
            </a:r>
          </a:p>
          <a:p>
            <a:pPr algn="ctr">
              <a:lnSpc>
                <a:spcPct val="107000"/>
              </a:lnSpc>
            </a:pPr>
            <a:r>
              <a:rPr lang="ar-KW" sz="1200" dirty="0">
                <a:solidFill>
                  <a:srgbClr val="495E78"/>
                </a:solidFill>
                <a:cs typeface="mohammad bold art 1" pitchFamily="2" charset="-78"/>
              </a:rPr>
              <a:t>لا توجد حدود للاستثمار. </a:t>
            </a:r>
          </a:p>
          <a:p>
            <a:pPr marL="0" marR="0" algn="ctr">
              <a:lnSpc>
                <a:spcPct val="107000"/>
              </a:lnSpc>
              <a:spcBef>
                <a:spcPts val="0"/>
              </a:spcBef>
              <a:spcAft>
                <a:spcPts val="0"/>
              </a:spcAft>
            </a:pPr>
            <a:endParaRPr lang="en-US" sz="1200" b="0" dirty="0">
              <a:solidFill>
                <a:schemeClr val="accent5">
                  <a:lumMod val="50000"/>
                </a:schemeClr>
              </a:solidFill>
              <a:effectLst/>
              <a:latin typeface="Calibri" panose="020F0502020204030204" pitchFamily="34" charset="0"/>
              <a:ea typeface="Calibri" panose="020F0502020204030204" pitchFamily="34" charset="0"/>
              <a:cs typeface="mohammad bold art 1" pitchFamily="2" charset="-78"/>
            </a:endParaRPr>
          </a:p>
        </p:txBody>
      </p:sp>
      <p:sp>
        <p:nvSpPr>
          <p:cNvPr id="24" name="Rectangle: Rounded Corners 23">
            <a:extLst>
              <a:ext uri="{FF2B5EF4-FFF2-40B4-BE49-F238E27FC236}">
                <a16:creationId xmlns:a16="http://schemas.microsoft.com/office/drawing/2014/main" id="{E80D0A28-2145-0404-9EF9-4A8B090CF6F1}"/>
              </a:ext>
            </a:extLst>
          </p:cNvPr>
          <p:cNvSpPr/>
          <p:nvPr/>
        </p:nvSpPr>
        <p:spPr>
          <a:xfrm>
            <a:off x="6336228" y="813018"/>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7" name="Text Placeholder 2">
            <a:extLst>
              <a:ext uri="{FF2B5EF4-FFF2-40B4-BE49-F238E27FC236}">
                <a16:creationId xmlns:a16="http://schemas.microsoft.com/office/drawing/2014/main" id="{0512E87C-1FC2-9AF9-F46B-6FD68CF85721}"/>
              </a:ext>
            </a:extLst>
          </p:cNvPr>
          <p:cNvSpPr txBox="1">
            <a:spLocks/>
          </p:cNvSpPr>
          <p:nvPr/>
        </p:nvSpPr>
        <p:spPr>
          <a:xfrm>
            <a:off x="6428115" y="634016"/>
            <a:ext cx="564515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en-US" sz="3200" b="0" dirty="0">
              <a:solidFill>
                <a:schemeClr val="accent4">
                  <a:lumMod val="75000"/>
                </a:schemeClr>
              </a:solidFill>
              <a:latin typeface="Calibri" pitchFamily="34" charset="0"/>
              <a:cs typeface="mohammad bold art 1" pitchFamily="2" charset="-78"/>
            </a:endParaRPr>
          </a:p>
        </p:txBody>
      </p:sp>
      <p:sp>
        <p:nvSpPr>
          <p:cNvPr id="29" name="TextBox 28">
            <a:extLst>
              <a:ext uri="{FF2B5EF4-FFF2-40B4-BE49-F238E27FC236}">
                <a16:creationId xmlns:a16="http://schemas.microsoft.com/office/drawing/2014/main" id="{EAE6ED75-A67F-2B0A-BE93-2E1F3953BE91}"/>
              </a:ext>
            </a:extLst>
          </p:cNvPr>
          <p:cNvSpPr txBox="1"/>
          <p:nvPr/>
        </p:nvSpPr>
        <p:spPr>
          <a:xfrm>
            <a:off x="5978837" y="947200"/>
            <a:ext cx="6094428" cy="481094"/>
          </a:xfrm>
          <a:prstGeom prst="rect">
            <a:avLst/>
          </a:prstGeom>
          <a:noFill/>
        </p:spPr>
        <p:txBody>
          <a:bodyPr wrap="square">
            <a:spAutoFit/>
          </a:bodyPr>
          <a:lstStyle/>
          <a:p>
            <a:pPr marL="0" marR="0" algn="ctr" rtl="1">
              <a:lnSpc>
                <a:spcPct val="107000"/>
              </a:lnSpc>
              <a:spcBef>
                <a:spcPts val="0"/>
              </a:spcBef>
              <a:spcAft>
                <a:spcPts val="0"/>
              </a:spcAft>
            </a:pPr>
            <a:r>
              <a:rPr lang="ar-SA" sz="2400" b="0" dirty="0">
                <a:solidFill>
                  <a:srgbClr val="AD8100"/>
                </a:solidFill>
                <a:effectLst/>
                <a:cs typeface="mohammad bold art 1" pitchFamily="2" charset="-78"/>
              </a:rPr>
              <a:t>نوع المستثمر</a:t>
            </a:r>
            <a:endParaRPr lang="en-US" sz="2400" b="0" dirty="0">
              <a:solidFill>
                <a:srgbClr val="AD8100"/>
              </a:solidFill>
              <a:effectLst/>
              <a:latin typeface="Calibri" panose="020F0502020204030204" pitchFamily="34" charset="0"/>
              <a:ea typeface="Calibri" panose="020F0502020204030204" pitchFamily="34" charset="0"/>
              <a:cs typeface="mohammad bold art 1" pitchFamily="2" charset="-78"/>
            </a:endParaRPr>
          </a:p>
        </p:txBody>
      </p:sp>
    </p:spTree>
    <p:extLst>
      <p:ext uri="{BB962C8B-B14F-4D97-AF65-F5344CB8AC3E}">
        <p14:creationId xmlns:p14="http://schemas.microsoft.com/office/powerpoint/2010/main" val="153668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7FF4AF-A1ED-49DB-BE4F-7927E5224659}"/>
              </a:ext>
            </a:extLst>
          </p:cNvPr>
          <p:cNvSpPr>
            <a:spLocks noGrp="1"/>
          </p:cNvSpPr>
          <p:nvPr>
            <p:ph type="body" idx="1"/>
          </p:nvPr>
        </p:nvSpPr>
        <p:spPr>
          <a:xfrm>
            <a:off x="123825" y="1146664"/>
            <a:ext cx="6020494" cy="823912"/>
          </a:xfrm>
        </p:spPr>
        <p:txBody>
          <a:bodyPr>
            <a:normAutofit/>
          </a:bodyPr>
          <a:lstStyle/>
          <a:p>
            <a:r>
              <a:rPr lang="en-US" sz="2000" b="0" dirty="0">
                <a:solidFill>
                  <a:schemeClr val="accent4">
                    <a:lumMod val="75000"/>
                  </a:schemeClr>
                </a:solidFill>
                <a:latin typeface="Calibri" pitchFamily="34" charset="0"/>
                <a:cs typeface="mohammad bold art 1" pitchFamily="2" charset="-78"/>
              </a:rPr>
              <a:t>Objectives of </a:t>
            </a:r>
            <a:r>
              <a:rPr lang="en-US" sz="2000" dirty="0">
                <a:solidFill>
                  <a:schemeClr val="accent4">
                    <a:lumMod val="75000"/>
                  </a:schemeClr>
                </a:solidFill>
                <a:latin typeface="Calibri" pitchFamily="34" charset="0"/>
                <a:cs typeface="mohammad bold art 1" pitchFamily="2" charset="-78"/>
              </a:rPr>
              <a:t>Securities-based Crowdfunding</a:t>
            </a:r>
          </a:p>
        </p:txBody>
      </p:sp>
      <p:grpSp>
        <p:nvGrpSpPr>
          <p:cNvPr id="47" name="Group 46">
            <a:extLst>
              <a:ext uri="{FF2B5EF4-FFF2-40B4-BE49-F238E27FC236}">
                <a16:creationId xmlns:a16="http://schemas.microsoft.com/office/drawing/2014/main" id="{C95F8C0C-5584-4C0D-99BE-2DD44085876B}"/>
              </a:ext>
            </a:extLst>
          </p:cNvPr>
          <p:cNvGrpSpPr/>
          <p:nvPr/>
        </p:nvGrpSpPr>
        <p:grpSpPr>
          <a:xfrm>
            <a:off x="125614" y="2886075"/>
            <a:ext cx="5968596" cy="2077182"/>
            <a:chOff x="125614" y="2883876"/>
            <a:chExt cx="5968596" cy="2079381"/>
          </a:xfrm>
        </p:grpSpPr>
        <p:sp>
          <p:nvSpPr>
            <p:cNvPr id="38" name="Freeform: Shape 37">
              <a:extLst>
                <a:ext uri="{FF2B5EF4-FFF2-40B4-BE49-F238E27FC236}">
                  <a16:creationId xmlns:a16="http://schemas.microsoft.com/office/drawing/2014/main" id="{0464A73E-EC0B-47F6-8016-7D7F945C994B}"/>
                </a:ext>
              </a:extLst>
            </p:cNvPr>
            <p:cNvSpPr/>
            <p:nvPr/>
          </p:nvSpPr>
          <p:spPr>
            <a:xfrm>
              <a:off x="240975" y="3008850"/>
              <a:ext cx="2768663" cy="865207"/>
            </a:xfrm>
            <a:custGeom>
              <a:avLst/>
              <a:gdLst>
                <a:gd name="connsiteX0" fmla="*/ 0 w 2768663"/>
                <a:gd name="connsiteY0" fmla="*/ 0 h 865207"/>
                <a:gd name="connsiteX1" fmla="*/ 2768663 w 2768663"/>
                <a:gd name="connsiteY1" fmla="*/ 0 h 865207"/>
                <a:gd name="connsiteX2" fmla="*/ 2768663 w 2768663"/>
                <a:gd name="connsiteY2" fmla="*/ 865207 h 865207"/>
                <a:gd name="connsiteX3" fmla="*/ 0 w 2768663"/>
                <a:gd name="connsiteY3" fmla="*/ 865207 h 865207"/>
                <a:gd name="connsiteX4" fmla="*/ 0 w 2768663"/>
                <a:gd name="connsiteY4" fmla="*/ 0 h 86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63" h="865207">
                  <a:moveTo>
                    <a:pt x="0" y="0"/>
                  </a:moveTo>
                  <a:lnTo>
                    <a:pt x="2768663" y="0"/>
                  </a:lnTo>
                  <a:lnTo>
                    <a:pt x="2768663" y="865207"/>
                  </a:lnTo>
                  <a:lnTo>
                    <a:pt x="0" y="865207"/>
                  </a:lnTo>
                  <a:lnTo>
                    <a:pt x="0" y="0"/>
                  </a:lnTo>
                  <a:close/>
                </a:path>
              </a:pathLst>
            </a:custGeom>
            <a:ln>
              <a:solidFill>
                <a:srgbClr val="1F4E79"/>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86034" tIns="34290" rIns="34290" bIns="34290" numCol="1" spcCol="1270" anchor="ctr" anchorCtr="0">
              <a:noAutofit/>
            </a:bodyPr>
            <a:lstStyle/>
            <a:p>
              <a:pPr marL="0" lvl="0" indent="0" algn="l" defTabSz="400050">
                <a:lnSpc>
                  <a:spcPct val="90000"/>
                </a:lnSpc>
                <a:spcBef>
                  <a:spcPct val="0"/>
                </a:spcBef>
                <a:spcAft>
                  <a:spcPct val="35000"/>
                </a:spcAft>
                <a:buNone/>
              </a:pPr>
              <a:r>
                <a:rPr lang="en-US" sz="1200" kern="1200" dirty="0"/>
                <a:t>Facilitate direct connections between interested investors and SMEs to foster meaningful interactions.</a:t>
              </a:r>
            </a:p>
          </p:txBody>
        </p:sp>
        <p:sp>
          <p:nvSpPr>
            <p:cNvPr id="39" name="Rectangle 38" descr="Filter">
              <a:extLst>
                <a:ext uri="{FF2B5EF4-FFF2-40B4-BE49-F238E27FC236}">
                  <a16:creationId xmlns:a16="http://schemas.microsoft.com/office/drawing/2014/main" id="{32ED150C-B0C1-4697-90A9-08C8369E9E75}"/>
                </a:ext>
              </a:extLst>
            </p:cNvPr>
            <p:cNvSpPr/>
            <p:nvPr/>
          </p:nvSpPr>
          <p:spPr>
            <a:xfrm>
              <a:off x="125614" y="2883876"/>
              <a:ext cx="605645" cy="90846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10392" t="9739" r="-10392" b="9739"/>
              </a:stretch>
            </a:blipFill>
          </p:spPr>
          <p:style>
            <a:lnRef idx="0">
              <a:schemeClr val="lt1">
                <a:hueOff val="0"/>
                <a:satOff val="0"/>
                <a:lumOff val="0"/>
                <a:alphaOff val="0"/>
              </a:schemeClr>
            </a:lnRef>
            <a:fillRef idx="1">
              <a:scrgbClr r="0" g="0" b="0"/>
            </a:fillRef>
            <a:effectRef idx="3">
              <a:schemeClr val="accent2">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40" name="Freeform: Shape 39">
              <a:extLst>
                <a:ext uri="{FF2B5EF4-FFF2-40B4-BE49-F238E27FC236}">
                  <a16:creationId xmlns:a16="http://schemas.microsoft.com/office/drawing/2014/main" id="{31A1BE02-5589-4B42-ACC7-73AB8BC24910}"/>
                </a:ext>
              </a:extLst>
            </p:cNvPr>
            <p:cNvSpPr/>
            <p:nvPr/>
          </p:nvSpPr>
          <p:spPr>
            <a:xfrm>
              <a:off x="3325547" y="3008850"/>
              <a:ext cx="2768663" cy="865207"/>
            </a:xfrm>
            <a:custGeom>
              <a:avLst/>
              <a:gdLst>
                <a:gd name="connsiteX0" fmla="*/ 0 w 2768663"/>
                <a:gd name="connsiteY0" fmla="*/ 0 h 865207"/>
                <a:gd name="connsiteX1" fmla="*/ 2768663 w 2768663"/>
                <a:gd name="connsiteY1" fmla="*/ 0 h 865207"/>
                <a:gd name="connsiteX2" fmla="*/ 2768663 w 2768663"/>
                <a:gd name="connsiteY2" fmla="*/ 865207 h 865207"/>
                <a:gd name="connsiteX3" fmla="*/ 0 w 2768663"/>
                <a:gd name="connsiteY3" fmla="*/ 865207 h 865207"/>
                <a:gd name="connsiteX4" fmla="*/ 0 w 2768663"/>
                <a:gd name="connsiteY4" fmla="*/ 0 h 86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63" h="865207">
                  <a:moveTo>
                    <a:pt x="0" y="0"/>
                  </a:moveTo>
                  <a:lnTo>
                    <a:pt x="2768663" y="0"/>
                  </a:lnTo>
                  <a:lnTo>
                    <a:pt x="2768663" y="865207"/>
                  </a:lnTo>
                  <a:lnTo>
                    <a:pt x="0" y="865207"/>
                  </a:lnTo>
                  <a:lnTo>
                    <a:pt x="0" y="0"/>
                  </a:lnTo>
                  <a:close/>
                </a:path>
              </a:pathLst>
            </a:custGeom>
            <a:ln>
              <a:solidFill>
                <a:srgbClr val="1F4E79"/>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86034" tIns="34290" rIns="34290" bIns="34290" numCol="1" spcCol="1270" anchor="ctr" anchorCtr="0">
              <a:noAutofit/>
            </a:bodyPr>
            <a:lstStyle/>
            <a:p>
              <a:pPr marL="0" lvl="0" indent="0" algn="l" defTabSz="400050">
                <a:lnSpc>
                  <a:spcPct val="90000"/>
                </a:lnSpc>
                <a:spcBef>
                  <a:spcPct val="0"/>
                </a:spcBef>
                <a:spcAft>
                  <a:spcPct val="35000"/>
                </a:spcAft>
                <a:buNone/>
              </a:pPr>
              <a:r>
                <a:rPr lang="en-US" sz="1200" kern="1200" dirty="0"/>
                <a:t>Enrich the market with liquidity by introducing a new funding channels.</a:t>
              </a:r>
            </a:p>
          </p:txBody>
        </p:sp>
        <p:sp>
          <p:nvSpPr>
            <p:cNvPr id="41" name="Rectangle 40" descr="Money">
              <a:extLst>
                <a:ext uri="{FF2B5EF4-FFF2-40B4-BE49-F238E27FC236}">
                  <a16:creationId xmlns:a16="http://schemas.microsoft.com/office/drawing/2014/main" id="{5F3B873F-9916-4FA4-93A4-997F8C8FE808}"/>
                </a:ext>
              </a:extLst>
            </p:cNvPr>
            <p:cNvSpPr/>
            <p:nvPr/>
          </p:nvSpPr>
          <p:spPr>
            <a:xfrm>
              <a:off x="3210186" y="2883876"/>
              <a:ext cx="605645" cy="90846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l="-10392" t="9739" r="-10392" b="9739"/>
              </a:stretch>
            </a:blipFill>
            <a:effectLst>
              <a:outerShdw blurRad="57150" dist="19050" dir="5400000" algn="ctr" rotWithShape="0">
                <a:schemeClr val="tx1">
                  <a:alpha val="63000"/>
                </a:schemeClr>
              </a:outerShdw>
            </a:effectLst>
          </p:spPr>
          <p:style>
            <a:lnRef idx="0">
              <a:schemeClr val="lt1">
                <a:hueOff val="0"/>
                <a:satOff val="0"/>
                <a:lumOff val="0"/>
                <a:alphaOff val="0"/>
              </a:schemeClr>
            </a:lnRef>
            <a:fillRef idx="1">
              <a:scrgbClr r="0" g="0" b="0"/>
            </a:fillRef>
            <a:effectRef idx="3">
              <a:schemeClr val="accent2">
                <a:tint val="50000"/>
                <a:hueOff val="-293554"/>
                <a:satOff val="-25390"/>
                <a:lumOff val="-254"/>
                <a:alphaOff val="0"/>
              </a:schemeClr>
            </a:effectRef>
            <a:fontRef idx="minor">
              <a:schemeClr val="lt1">
                <a:hueOff val="0"/>
                <a:satOff val="0"/>
                <a:lumOff val="0"/>
                <a:alphaOff val="0"/>
              </a:schemeClr>
            </a:fontRef>
          </p:style>
          <p:txBody>
            <a:bodyPr/>
            <a:lstStyle/>
            <a:p>
              <a:endParaRPr lang="en-US" dirty="0"/>
            </a:p>
          </p:txBody>
        </p:sp>
        <p:sp>
          <p:nvSpPr>
            <p:cNvPr id="42" name="Freeform: Shape 41">
              <a:extLst>
                <a:ext uri="{FF2B5EF4-FFF2-40B4-BE49-F238E27FC236}">
                  <a16:creationId xmlns:a16="http://schemas.microsoft.com/office/drawing/2014/main" id="{11E2E38D-5412-4B3C-8709-13E0ED3579D0}"/>
                </a:ext>
              </a:extLst>
            </p:cNvPr>
            <p:cNvSpPr/>
            <p:nvPr/>
          </p:nvSpPr>
          <p:spPr>
            <a:xfrm>
              <a:off x="240975" y="4098050"/>
              <a:ext cx="2768663" cy="865207"/>
            </a:xfrm>
            <a:custGeom>
              <a:avLst/>
              <a:gdLst>
                <a:gd name="connsiteX0" fmla="*/ 0 w 2768663"/>
                <a:gd name="connsiteY0" fmla="*/ 0 h 865207"/>
                <a:gd name="connsiteX1" fmla="*/ 2768663 w 2768663"/>
                <a:gd name="connsiteY1" fmla="*/ 0 h 865207"/>
                <a:gd name="connsiteX2" fmla="*/ 2768663 w 2768663"/>
                <a:gd name="connsiteY2" fmla="*/ 865207 h 865207"/>
                <a:gd name="connsiteX3" fmla="*/ 0 w 2768663"/>
                <a:gd name="connsiteY3" fmla="*/ 865207 h 865207"/>
                <a:gd name="connsiteX4" fmla="*/ 0 w 2768663"/>
                <a:gd name="connsiteY4" fmla="*/ 0 h 86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63" h="865207">
                  <a:moveTo>
                    <a:pt x="0" y="0"/>
                  </a:moveTo>
                  <a:lnTo>
                    <a:pt x="2768663" y="0"/>
                  </a:lnTo>
                  <a:lnTo>
                    <a:pt x="2768663" y="865207"/>
                  </a:lnTo>
                  <a:lnTo>
                    <a:pt x="0" y="865207"/>
                  </a:lnTo>
                  <a:lnTo>
                    <a:pt x="0" y="0"/>
                  </a:lnTo>
                  <a:close/>
                </a:path>
              </a:pathLst>
            </a:custGeom>
            <a:ln>
              <a:solidFill>
                <a:srgbClr val="1F4E79"/>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86034" tIns="34290" rIns="34290" bIns="34290" numCol="1" spcCol="1270" anchor="ctr" anchorCtr="0">
              <a:noAutofit/>
            </a:bodyPr>
            <a:lstStyle/>
            <a:p>
              <a:pPr marL="0" lvl="0" indent="0" algn="l" defTabSz="400050">
                <a:lnSpc>
                  <a:spcPct val="90000"/>
                </a:lnSpc>
                <a:spcBef>
                  <a:spcPct val="0"/>
                </a:spcBef>
                <a:spcAft>
                  <a:spcPct val="35000"/>
                </a:spcAft>
                <a:buNone/>
              </a:pPr>
              <a:r>
                <a:rPr lang="en-US" sz="1200" kern="1200" dirty="0"/>
                <a:t>Provide investment opportunities for retail investors and entrepreneurs.</a:t>
              </a:r>
            </a:p>
          </p:txBody>
        </p:sp>
        <p:sp>
          <p:nvSpPr>
            <p:cNvPr id="43" name="Rectangle 42" descr="Bullseye">
              <a:extLst>
                <a:ext uri="{FF2B5EF4-FFF2-40B4-BE49-F238E27FC236}">
                  <a16:creationId xmlns:a16="http://schemas.microsoft.com/office/drawing/2014/main" id="{88F07F8D-5EC7-4F52-9727-A13E47AF247A}"/>
                </a:ext>
              </a:extLst>
            </p:cNvPr>
            <p:cNvSpPr/>
            <p:nvPr/>
          </p:nvSpPr>
          <p:spPr>
            <a:xfrm>
              <a:off x="125614" y="3973076"/>
              <a:ext cx="605645" cy="90846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l="-10392" t="9739" r="-10392" b="9739"/>
              </a:stretch>
            </a:blipFill>
          </p:spPr>
          <p:style>
            <a:lnRef idx="0">
              <a:schemeClr val="lt1">
                <a:hueOff val="0"/>
                <a:satOff val="0"/>
                <a:lumOff val="0"/>
                <a:alphaOff val="0"/>
              </a:schemeClr>
            </a:lnRef>
            <a:fillRef idx="1">
              <a:scrgbClr r="0" g="0" b="0"/>
            </a:fillRef>
            <a:effectRef idx="3">
              <a:schemeClr val="accent2">
                <a:tint val="50000"/>
                <a:hueOff val="-587108"/>
                <a:satOff val="-50780"/>
                <a:lumOff val="-508"/>
                <a:alphaOff val="0"/>
              </a:schemeClr>
            </a:effectRef>
            <a:fontRef idx="minor">
              <a:schemeClr val="lt1">
                <a:hueOff val="0"/>
                <a:satOff val="0"/>
                <a:lumOff val="0"/>
                <a:alphaOff val="0"/>
              </a:schemeClr>
            </a:fontRef>
          </p:style>
          <p:txBody>
            <a:bodyPr/>
            <a:lstStyle/>
            <a:p>
              <a:endParaRPr lang="en-US" dirty="0"/>
            </a:p>
          </p:txBody>
        </p:sp>
        <p:sp>
          <p:nvSpPr>
            <p:cNvPr id="44" name="Freeform: Shape 43">
              <a:extLst>
                <a:ext uri="{FF2B5EF4-FFF2-40B4-BE49-F238E27FC236}">
                  <a16:creationId xmlns:a16="http://schemas.microsoft.com/office/drawing/2014/main" id="{5011D7C7-55F2-4B74-A857-409B14B15A3E}"/>
                </a:ext>
              </a:extLst>
            </p:cNvPr>
            <p:cNvSpPr/>
            <p:nvPr/>
          </p:nvSpPr>
          <p:spPr>
            <a:xfrm>
              <a:off x="3325547" y="3999031"/>
              <a:ext cx="2768663" cy="964226"/>
            </a:xfrm>
            <a:custGeom>
              <a:avLst/>
              <a:gdLst>
                <a:gd name="connsiteX0" fmla="*/ 0 w 2768663"/>
                <a:gd name="connsiteY0" fmla="*/ 0 h 865207"/>
                <a:gd name="connsiteX1" fmla="*/ 2768663 w 2768663"/>
                <a:gd name="connsiteY1" fmla="*/ 0 h 865207"/>
                <a:gd name="connsiteX2" fmla="*/ 2768663 w 2768663"/>
                <a:gd name="connsiteY2" fmla="*/ 865207 h 865207"/>
                <a:gd name="connsiteX3" fmla="*/ 0 w 2768663"/>
                <a:gd name="connsiteY3" fmla="*/ 865207 h 865207"/>
                <a:gd name="connsiteX4" fmla="*/ 0 w 2768663"/>
                <a:gd name="connsiteY4" fmla="*/ 0 h 86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8663" h="865207">
                  <a:moveTo>
                    <a:pt x="0" y="0"/>
                  </a:moveTo>
                  <a:lnTo>
                    <a:pt x="2768663" y="0"/>
                  </a:lnTo>
                  <a:lnTo>
                    <a:pt x="2768663" y="865207"/>
                  </a:lnTo>
                  <a:lnTo>
                    <a:pt x="0" y="865207"/>
                  </a:lnTo>
                  <a:lnTo>
                    <a:pt x="0" y="0"/>
                  </a:lnTo>
                  <a:close/>
                </a:path>
              </a:pathLst>
            </a:custGeom>
            <a:ln>
              <a:solidFill>
                <a:srgbClr val="1F4E79"/>
              </a:solidFill>
            </a:ln>
          </p:spPr>
          <p:style>
            <a:lnRef idx="1">
              <a:schemeClr val="accent2">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86034" tIns="34290" rIns="34290" bIns="34290" numCol="1" spcCol="1270" anchor="ctr" anchorCtr="0">
              <a:noAutofit/>
            </a:bodyPr>
            <a:lstStyle/>
            <a:p>
              <a:pPr marL="0" lvl="0" indent="0" algn="l" defTabSz="400050">
                <a:lnSpc>
                  <a:spcPct val="90000"/>
                </a:lnSpc>
                <a:spcBef>
                  <a:spcPct val="0"/>
                </a:spcBef>
                <a:spcAft>
                  <a:spcPct val="35000"/>
                </a:spcAft>
                <a:buNone/>
              </a:pPr>
              <a:r>
                <a:rPr lang="en-US" sz="1100" kern="1200" dirty="0"/>
                <a:t>Enhance the financial literacy and investment knowledge of all stakeholders within the Kuwaiti financial market to promote informed decision-making and optimize transaction efficiency.</a:t>
              </a:r>
            </a:p>
          </p:txBody>
        </p:sp>
        <p:sp>
          <p:nvSpPr>
            <p:cNvPr id="45" name="Rectangle 44" descr="Lightbulb and gear">
              <a:extLst>
                <a:ext uri="{FF2B5EF4-FFF2-40B4-BE49-F238E27FC236}">
                  <a16:creationId xmlns:a16="http://schemas.microsoft.com/office/drawing/2014/main" id="{1745C87B-3D76-48F0-B98F-DD5DF8556FB5}"/>
                </a:ext>
              </a:extLst>
            </p:cNvPr>
            <p:cNvSpPr/>
            <p:nvPr/>
          </p:nvSpPr>
          <p:spPr>
            <a:xfrm>
              <a:off x="3210186" y="3973076"/>
              <a:ext cx="605645" cy="90846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0392" t="9739" r="-10392" b="9739"/>
              </a:stretch>
            </a:blipFill>
          </p:spPr>
          <p:style>
            <a:lnRef idx="0">
              <a:schemeClr val="lt1">
                <a:hueOff val="0"/>
                <a:satOff val="0"/>
                <a:lumOff val="0"/>
                <a:alphaOff val="0"/>
              </a:schemeClr>
            </a:lnRef>
            <a:fillRef idx="1">
              <a:scrgbClr r="0" g="0" b="0"/>
            </a:fillRef>
            <a:effectRef idx="3">
              <a:schemeClr val="accent2">
                <a:tint val="50000"/>
                <a:hueOff val="-880662"/>
                <a:satOff val="-76170"/>
                <a:lumOff val="-762"/>
                <a:alphaOff val="0"/>
              </a:schemeClr>
            </a:effectRef>
            <a:fontRef idx="minor">
              <a:schemeClr val="lt1">
                <a:hueOff val="0"/>
                <a:satOff val="0"/>
                <a:lumOff val="0"/>
                <a:alphaOff val="0"/>
              </a:schemeClr>
            </a:fontRef>
          </p:style>
          <p:txBody>
            <a:bodyPr/>
            <a:lstStyle/>
            <a:p>
              <a:endParaRPr lang="en-US" dirty="0"/>
            </a:p>
          </p:txBody>
        </p:sp>
      </p:grpSp>
      <p:sp>
        <p:nvSpPr>
          <p:cNvPr id="5" name="Text Placeholder 4">
            <a:extLst>
              <a:ext uri="{FF2B5EF4-FFF2-40B4-BE49-F238E27FC236}">
                <a16:creationId xmlns:a16="http://schemas.microsoft.com/office/drawing/2014/main" id="{B5B9CB78-FA24-4821-BA3B-DFD02CB7CA07}"/>
              </a:ext>
            </a:extLst>
          </p:cNvPr>
          <p:cNvSpPr>
            <a:spLocks noGrp="1"/>
          </p:cNvSpPr>
          <p:nvPr>
            <p:ph type="body" sz="quarter" idx="3"/>
          </p:nvPr>
        </p:nvSpPr>
        <p:spPr>
          <a:xfrm>
            <a:off x="6539707" y="1146664"/>
            <a:ext cx="5183188" cy="823912"/>
          </a:xfrm>
        </p:spPr>
        <p:txBody>
          <a:bodyPr>
            <a:normAutofit/>
          </a:bodyPr>
          <a:lstStyle/>
          <a:p>
            <a:pPr algn="r" rtl="1"/>
            <a:r>
              <a:rPr lang="ar-KW" sz="1600" b="0" dirty="0">
                <a:solidFill>
                  <a:schemeClr val="accent4">
                    <a:lumMod val="75000"/>
                  </a:schemeClr>
                </a:solidFill>
                <a:latin typeface="Calibri" pitchFamily="34" charset="0"/>
                <a:cs typeface="mohammad bold art 1" pitchFamily="2" charset="-78"/>
              </a:rPr>
              <a:t>مستهدفات التمويل الجماعي القائم على الأوراق المالية</a:t>
            </a:r>
            <a:endParaRPr lang="ar-KW" sz="1400" b="0" dirty="0">
              <a:solidFill>
                <a:schemeClr val="accent4">
                  <a:lumMod val="75000"/>
                </a:schemeClr>
              </a:solidFill>
            </a:endParaRPr>
          </a:p>
        </p:txBody>
      </p:sp>
      <p:graphicFrame>
        <p:nvGraphicFramePr>
          <p:cNvPr id="7" name="Content Placeholder 6">
            <a:extLst>
              <a:ext uri="{FF2B5EF4-FFF2-40B4-BE49-F238E27FC236}">
                <a16:creationId xmlns:a16="http://schemas.microsoft.com/office/drawing/2014/main" id="{7E6E669C-F372-453E-B8B4-EECCDC8FABFD}"/>
              </a:ext>
            </a:extLst>
          </p:cNvPr>
          <p:cNvGraphicFramePr>
            <a:graphicFrameLocks noGrp="1"/>
          </p:cNvGraphicFramePr>
          <p:nvPr>
            <p:ph sz="quarter" idx="4"/>
            <p:extLst>
              <p:ext uri="{D42A27DB-BD31-4B8C-83A1-F6EECF244321}">
                <p14:modId xmlns:p14="http://schemas.microsoft.com/office/powerpoint/2010/main" val="1071082145"/>
              </p:ext>
            </p:extLst>
          </p:nvPr>
        </p:nvGraphicFramePr>
        <p:xfrm>
          <a:off x="6194427" y="1746739"/>
          <a:ext cx="5873748" cy="43485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8" name="Rectangle: Rounded Corners 47">
            <a:extLst>
              <a:ext uri="{FF2B5EF4-FFF2-40B4-BE49-F238E27FC236}">
                <a16:creationId xmlns:a16="http://schemas.microsoft.com/office/drawing/2014/main" id="{2BCC3796-A845-4E73-994F-248CB191BAEF}"/>
              </a:ext>
            </a:extLst>
          </p:cNvPr>
          <p:cNvSpPr/>
          <p:nvPr/>
        </p:nvSpPr>
        <p:spPr>
          <a:xfrm>
            <a:off x="7172325" y="1370501"/>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49" name="Rectangle: Rounded Corners 48">
            <a:extLst>
              <a:ext uri="{FF2B5EF4-FFF2-40B4-BE49-F238E27FC236}">
                <a16:creationId xmlns:a16="http://schemas.microsoft.com/office/drawing/2014/main" id="{05C3DCAF-CB5C-4B18-8918-F48D86B71E30}"/>
              </a:ext>
            </a:extLst>
          </p:cNvPr>
          <p:cNvSpPr/>
          <p:nvPr/>
        </p:nvSpPr>
        <p:spPr>
          <a:xfrm>
            <a:off x="109279" y="1370501"/>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40482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DC5190E-7BBD-4A4F-936B-4A9577DA8D49}"/>
              </a:ext>
            </a:extLst>
          </p:cNvPr>
          <p:cNvSpPr/>
          <p:nvPr/>
        </p:nvSpPr>
        <p:spPr>
          <a:xfrm>
            <a:off x="409575" y="2428875"/>
            <a:ext cx="4601904" cy="2686050"/>
          </a:xfrm>
          <a:custGeom>
            <a:avLst/>
            <a:gdLst>
              <a:gd name="connsiteX0" fmla="*/ 0 w 5181600"/>
              <a:gd name="connsiteY0" fmla="*/ 253505 h 1521000"/>
              <a:gd name="connsiteX1" fmla="*/ 253505 w 5181600"/>
              <a:gd name="connsiteY1" fmla="*/ 0 h 1521000"/>
              <a:gd name="connsiteX2" fmla="*/ 4928095 w 5181600"/>
              <a:gd name="connsiteY2" fmla="*/ 0 h 1521000"/>
              <a:gd name="connsiteX3" fmla="*/ 5181600 w 5181600"/>
              <a:gd name="connsiteY3" fmla="*/ 253505 h 1521000"/>
              <a:gd name="connsiteX4" fmla="*/ 5181600 w 5181600"/>
              <a:gd name="connsiteY4" fmla="*/ 1267495 h 1521000"/>
              <a:gd name="connsiteX5" fmla="*/ 4928095 w 5181600"/>
              <a:gd name="connsiteY5" fmla="*/ 1521000 h 1521000"/>
              <a:gd name="connsiteX6" fmla="*/ 253505 w 5181600"/>
              <a:gd name="connsiteY6" fmla="*/ 1521000 h 1521000"/>
              <a:gd name="connsiteX7" fmla="*/ 0 w 5181600"/>
              <a:gd name="connsiteY7" fmla="*/ 1267495 h 1521000"/>
              <a:gd name="connsiteX8" fmla="*/ 0 w 5181600"/>
              <a:gd name="connsiteY8" fmla="*/ 253505 h 15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521000">
                <a:moveTo>
                  <a:pt x="0" y="253505"/>
                </a:moveTo>
                <a:cubicBezTo>
                  <a:pt x="0" y="113498"/>
                  <a:pt x="113498" y="0"/>
                  <a:pt x="253505" y="0"/>
                </a:cubicBezTo>
                <a:lnTo>
                  <a:pt x="4928095" y="0"/>
                </a:lnTo>
                <a:cubicBezTo>
                  <a:pt x="5068102" y="0"/>
                  <a:pt x="5181600" y="113498"/>
                  <a:pt x="5181600" y="253505"/>
                </a:cubicBezTo>
                <a:lnTo>
                  <a:pt x="5181600" y="1267495"/>
                </a:lnTo>
                <a:cubicBezTo>
                  <a:pt x="5181600" y="1407502"/>
                  <a:pt x="5068102" y="1521000"/>
                  <a:pt x="4928095" y="1521000"/>
                </a:cubicBezTo>
                <a:lnTo>
                  <a:pt x="253505" y="1521000"/>
                </a:lnTo>
                <a:cubicBezTo>
                  <a:pt x="113498" y="1521000"/>
                  <a:pt x="0" y="1407502"/>
                  <a:pt x="0" y="1267495"/>
                </a:cubicBezTo>
                <a:lnTo>
                  <a:pt x="0" y="253505"/>
                </a:lnTo>
                <a:close/>
              </a:path>
            </a:pathLst>
          </a:custGeom>
          <a:solidFill>
            <a:srgbClr val="AD8100"/>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42829" tIns="142829" rIns="142829" bIns="142829" numCol="1" spcCol="1270" anchor="ctr" anchorCtr="0">
            <a:noAutofit/>
          </a:bodyPr>
          <a:lstStyle/>
          <a:p>
            <a:pPr marL="0" lvl="0" indent="0" algn="l" defTabSz="777875">
              <a:lnSpc>
                <a:spcPct val="90000"/>
              </a:lnSpc>
              <a:spcBef>
                <a:spcPct val="0"/>
              </a:spcBef>
              <a:spcAft>
                <a:spcPct val="35000"/>
              </a:spcAft>
              <a:buNone/>
            </a:pPr>
            <a:r>
              <a:rPr lang="en-US" sz="1750" b="1" dirty="0"/>
              <a:t>Digital Financial Advisory</a:t>
            </a:r>
            <a:endParaRPr lang="en-US" sz="1750" b="1" kern="1200" dirty="0"/>
          </a:p>
          <a:p>
            <a:pPr lvl="0" algn="justLow" defTabSz="777875">
              <a:lnSpc>
                <a:spcPct val="90000"/>
              </a:lnSpc>
              <a:spcBef>
                <a:spcPct val="0"/>
              </a:spcBef>
              <a:spcAft>
                <a:spcPct val="35000"/>
              </a:spcAft>
            </a:pPr>
            <a:r>
              <a:rPr lang="en-US" sz="1750" dirty="0"/>
              <a:t>one    of    the    tasks permitted for an Investment    Advisor    licensed    by    the Authority to  provide automated  financial product   advice   using   algorithms   and technology   with   limited   or   no   human financial   advisor   involvement.   It   can comprise  general  or  personal  advice  and range from advice that is narrow in scope to a comprehensive financial plan</a:t>
            </a:r>
            <a:endParaRPr lang="en-US" sz="1750" kern="1200" dirty="0"/>
          </a:p>
        </p:txBody>
      </p:sp>
      <p:sp>
        <p:nvSpPr>
          <p:cNvPr id="11" name="Freeform: Shape 10">
            <a:extLst>
              <a:ext uri="{FF2B5EF4-FFF2-40B4-BE49-F238E27FC236}">
                <a16:creationId xmlns:a16="http://schemas.microsoft.com/office/drawing/2014/main" id="{A6EF9465-462A-4061-BB03-C7E542AE3CE9}"/>
              </a:ext>
            </a:extLst>
          </p:cNvPr>
          <p:cNvSpPr/>
          <p:nvPr/>
        </p:nvSpPr>
        <p:spPr>
          <a:xfrm>
            <a:off x="6894770" y="2428875"/>
            <a:ext cx="4601904" cy="2686049"/>
          </a:xfrm>
          <a:custGeom>
            <a:avLst/>
            <a:gdLst>
              <a:gd name="connsiteX0" fmla="*/ 0 w 5181600"/>
              <a:gd name="connsiteY0" fmla="*/ 234492 h 1406924"/>
              <a:gd name="connsiteX1" fmla="*/ 234492 w 5181600"/>
              <a:gd name="connsiteY1" fmla="*/ 0 h 1406924"/>
              <a:gd name="connsiteX2" fmla="*/ 4947108 w 5181600"/>
              <a:gd name="connsiteY2" fmla="*/ 0 h 1406924"/>
              <a:gd name="connsiteX3" fmla="*/ 5181600 w 5181600"/>
              <a:gd name="connsiteY3" fmla="*/ 234492 h 1406924"/>
              <a:gd name="connsiteX4" fmla="*/ 5181600 w 5181600"/>
              <a:gd name="connsiteY4" fmla="*/ 1172432 h 1406924"/>
              <a:gd name="connsiteX5" fmla="*/ 4947108 w 5181600"/>
              <a:gd name="connsiteY5" fmla="*/ 1406924 h 1406924"/>
              <a:gd name="connsiteX6" fmla="*/ 234492 w 5181600"/>
              <a:gd name="connsiteY6" fmla="*/ 1406924 h 1406924"/>
              <a:gd name="connsiteX7" fmla="*/ 0 w 5181600"/>
              <a:gd name="connsiteY7" fmla="*/ 1172432 h 1406924"/>
              <a:gd name="connsiteX8" fmla="*/ 0 w 5181600"/>
              <a:gd name="connsiteY8" fmla="*/ 234492 h 14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406924">
                <a:moveTo>
                  <a:pt x="0" y="234492"/>
                </a:moveTo>
                <a:cubicBezTo>
                  <a:pt x="0" y="104986"/>
                  <a:pt x="104986" y="0"/>
                  <a:pt x="234492" y="0"/>
                </a:cubicBezTo>
                <a:lnTo>
                  <a:pt x="4947108" y="0"/>
                </a:lnTo>
                <a:cubicBezTo>
                  <a:pt x="5076614" y="0"/>
                  <a:pt x="5181600" y="104986"/>
                  <a:pt x="5181600" y="234492"/>
                </a:cubicBezTo>
                <a:lnTo>
                  <a:pt x="5181600" y="1172432"/>
                </a:lnTo>
                <a:cubicBezTo>
                  <a:pt x="5181600" y="1301938"/>
                  <a:pt x="5076614" y="1406924"/>
                  <a:pt x="4947108" y="1406924"/>
                </a:cubicBezTo>
                <a:lnTo>
                  <a:pt x="234492" y="1406924"/>
                </a:lnTo>
                <a:cubicBezTo>
                  <a:pt x="104986" y="1406924"/>
                  <a:pt x="0" y="1301938"/>
                  <a:pt x="0" y="1172432"/>
                </a:cubicBezTo>
                <a:lnTo>
                  <a:pt x="0" y="234492"/>
                </a:lnTo>
                <a:close/>
              </a:path>
            </a:pathLst>
          </a:custGeom>
          <a:solidFill>
            <a:srgbClr val="023C5B"/>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29640" tIns="129640" rIns="129640" bIns="129640" numCol="1" spcCol="1270" anchor="ctr" anchorCtr="0">
            <a:noAutofit/>
          </a:bodyPr>
          <a:lstStyle/>
          <a:p>
            <a:pPr marL="0" lvl="0" indent="0" algn="r" defTabSz="711200" rtl="1">
              <a:lnSpc>
                <a:spcPct val="90000"/>
              </a:lnSpc>
              <a:spcBef>
                <a:spcPct val="0"/>
              </a:spcBef>
              <a:spcAft>
                <a:spcPct val="35000"/>
              </a:spcAft>
              <a:buNone/>
            </a:pPr>
            <a:r>
              <a:rPr lang="ar-KW" sz="1600" b="1" dirty="0">
                <a:cs typeface="mohammad bold art 1" pitchFamily="2" charset="-78"/>
              </a:rPr>
              <a:t>مستشار الاستثمار الآلي</a:t>
            </a:r>
            <a:endParaRPr lang="en-US" sz="1600" b="1" kern="1200" dirty="0">
              <a:cs typeface="mohammad bold art 1" pitchFamily="2" charset="-78"/>
            </a:endParaRPr>
          </a:p>
          <a:p>
            <a:pPr marL="0" lvl="0" indent="0" algn="justLow" defTabSz="711200" rtl="1">
              <a:lnSpc>
                <a:spcPct val="90000"/>
              </a:lnSpc>
              <a:spcBef>
                <a:spcPct val="0"/>
              </a:spcBef>
              <a:spcAft>
                <a:spcPct val="35000"/>
              </a:spcAft>
              <a:buNone/>
            </a:pPr>
            <a:r>
              <a:rPr lang="ar-KW" sz="1600" kern="1200" dirty="0">
                <a:cs typeface="mohammad bold art 1" pitchFamily="2" charset="-78"/>
              </a:rPr>
              <a:t> </a:t>
            </a:r>
            <a:r>
              <a:rPr lang="ar-KW" sz="1600" dirty="0">
                <a:cs typeface="mohammad bold art 1" pitchFamily="2" charset="-78"/>
              </a:rPr>
              <a:t>هي إحدى المهام المتاحة لمستشار الاستثمار المرخص له من الهيئة لتقديم استشارة آلية بشأن منتجات مالية باستخدام الخوارزميات والتكنولوجيا مع مشاركة محدودة أو من غير مشاركة من قبل مستشار مالي بشري، وتشمل على توصيات استثمارية عامة أو خاصة، وتتراوح الاستشارة ما بين استشارة محدودة النطاق إلى خطة مالية شاملة </a:t>
            </a:r>
            <a:endParaRPr lang="en-US" sz="1600" kern="1200" dirty="0">
              <a:cs typeface="mohammad bold art 1" pitchFamily="2" charset="-78"/>
            </a:endParaRPr>
          </a:p>
        </p:txBody>
      </p:sp>
      <p:grpSp>
        <p:nvGrpSpPr>
          <p:cNvPr id="21" name="Group 20">
            <a:extLst>
              <a:ext uri="{FF2B5EF4-FFF2-40B4-BE49-F238E27FC236}">
                <a16:creationId xmlns:a16="http://schemas.microsoft.com/office/drawing/2014/main" id="{DCC8C3A5-EF58-4936-B2C2-E740ED5D3174}"/>
              </a:ext>
            </a:extLst>
          </p:cNvPr>
          <p:cNvGrpSpPr/>
          <p:nvPr/>
        </p:nvGrpSpPr>
        <p:grpSpPr>
          <a:xfrm>
            <a:off x="6457948" y="1073839"/>
            <a:ext cx="4895852" cy="752475"/>
            <a:chOff x="6711978" y="835714"/>
            <a:chExt cx="4895852" cy="752475"/>
          </a:xfrm>
        </p:grpSpPr>
        <p:sp>
          <p:nvSpPr>
            <p:cNvPr id="22" name="TextBox 21">
              <a:extLst>
                <a:ext uri="{FF2B5EF4-FFF2-40B4-BE49-F238E27FC236}">
                  <a16:creationId xmlns:a16="http://schemas.microsoft.com/office/drawing/2014/main" id="{9E6D0BDC-66A3-4F8B-9EF9-8180D41BD3B7}"/>
                </a:ext>
              </a:extLst>
            </p:cNvPr>
            <p:cNvSpPr txBox="1"/>
            <p:nvPr/>
          </p:nvSpPr>
          <p:spPr>
            <a:xfrm>
              <a:off x="6711978" y="1042675"/>
              <a:ext cx="4895851" cy="461665"/>
            </a:xfrm>
            <a:prstGeom prst="rect">
              <a:avLst/>
            </a:prstGeom>
            <a:noFill/>
          </p:spPr>
          <p:txBody>
            <a:bodyPr wrap="square" rtlCol="0">
              <a:spAutoFit/>
            </a:bodyPr>
            <a:lstStyle/>
            <a:p>
              <a:pPr algn="ctr" rtl="1"/>
              <a:r>
                <a:rPr lang="ar-KW" sz="2400" dirty="0">
                  <a:solidFill>
                    <a:schemeClr val="accent4">
                      <a:lumMod val="75000"/>
                    </a:schemeClr>
                  </a:solidFill>
                  <a:latin typeface="Calibri" pitchFamily="34" charset="0"/>
                  <a:cs typeface="mohammad bold art 1" pitchFamily="2" charset="-78"/>
                </a:rPr>
                <a:t>مستشار الاستثمار الآلي</a:t>
              </a:r>
            </a:p>
          </p:txBody>
        </p:sp>
        <p:sp>
          <p:nvSpPr>
            <p:cNvPr id="23" name="Rectangle: Rounded Corners 22">
              <a:extLst>
                <a:ext uri="{FF2B5EF4-FFF2-40B4-BE49-F238E27FC236}">
                  <a16:creationId xmlns:a16="http://schemas.microsoft.com/office/drawing/2014/main" id="{1D823C58-2E85-4FDE-96EE-E16D7AC3C057}"/>
                </a:ext>
              </a:extLst>
            </p:cNvPr>
            <p:cNvSpPr/>
            <p:nvPr/>
          </p:nvSpPr>
          <p:spPr>
            <a:xfrm>
              <a:off x="6711980" y="835714"/>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576355B-0529-44AB-82DD-66D042710613}"/>
              </a:ext>
            </a:extLst>
          </p:cNvPr>
          <p:cNvGrpSpPr/>
          <p:nvPr/>
        </p:nvGrpSpPr>
        <p:grpSpPr>
          <a:xfrm>
            <a:off x="409574" y="1073839"/>
            <a:ext cx="4895851" cy="752475"/>
            <a:chOff x="875241" y="835714"/>
            <a:chExt cx="4895851" cy="752475"/>
          </a:xfrm>
        </p:grpSpPr>
        <p:sp>
          <p:nvSpPr>
            <p:cNvPr id="25" name="TextBox 24">
              <a:extLst>
                <a:ext uri="{FF2B5EF4-FFF2-40B4-BE49-F238E27FC236}">
                  <a16:creationId xmlns:a16="http://schemas.microsoft.com/office/drawing/2014/main" id="{DB807B54-3D71-49E6-80EC-D74B0C082F9A}"/>
                </a:ext>
              </a:extLst>
            </p:cNvPr>
            <p:cNvSpPr txBox="1"/>
            <p:nvPr/>
          </p:nvSpPr>
          <p:spPr>
            <a:xfrm>
              <a:off x="875241" y="1042675"/>
              <a:ext cx="4895849" cy="461665"/>
            </a:xfrm>
            <a:prstGeom prst="rect">
              <a:avLst/>
            </a:prstGeom>
            <a:noFill/>
          </p:spPr>
          <p:txBody>
            <a:bodyPr wrap="square" rtlCol="0">
              <a:spAutoFit/>
            </a:bodyPr>
            <a:lstStyle/>
            <a:p>
              <a:pPr algn="ctr" rtl="1"/>
              <a:r>
                <a:rPr lang="en-US" sz="2400" b="1" dirty="0">
                  <a:solidFill>
                    <a:schemeClr val="accent4">
                      <a:lumMod val="75000"/>
                    </a:schemeClr>
                  </a:solidFill>
                  <a:latin typeface="Calibri" pitchFamily="34" charset="0"/>
                  <a:cs typeface="mohammad bold art 1" pitchFamily="2" charset="-78"/>
                </a:rPr>
                <a:t>Digital Financial Advisory</a:t>
              </a:r>
              <a:endParaRPr lang="ar-KW" sz="2400" b="1" dirty="0">
                <a:solidFill>
                  <a:schemeClr val="accent4">
                    <a:lumMod val="75000"/>
                  </a:schemeClr>
                </a:solidFill>
                <a:latin typeface="Calibri" pitchFamily="34" charset="0"/>
                <a:cs typeface="mohammad bold art 1" pitchFamily="2" charset="-78"/>
              </a:endParaRPr>
            </a:p>
          </p:txBody>
        </p:sp>
        <p:sp>
          <p:nvSpPr>
            <p:cNvPr id="26" name="Rectangle: Rounded Corners 25">
              <a:extLst>
                <a:ext uri="{FF2B5EF4-FFF2-40B4-BE49-F238E27FC236}">
                  <a16:creationId xmlns:a16="http://schemas.microsoft.com/office/drawing/2014/main" id="{8F4B9B5D-679B-425E-BD61-9CA922523F7B}"/>
                </a:ext>
              </a:extLst>
            </p:cNvPr>
            <p:cNvSpPr/>
            <p:nvPr/>
          </p:nvSpPr>
          <p:spPr>
            <a:xfrm>
              <a:off x="875242" y="835714"/>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pSp>
      <p:pic>
        <p:nvPicPr>
          <p:cNvPr id="2" name="Picture 1" descr="A robot with a computer and icons&#10;&#10;Description automatically generated">
            <a:extLst>
              <a:ext uri="{FF2B5EF4-FFF2-40B4-BE49-F238E27FC236}">
                <a16:creationId xmlns:a16="http://schemas.microsoft.com/office/drawing/2014/main" id="{AD891736-A2EF-6FC4-0E09-10DCFA2F27C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59961" y1="36035" x2="59961" y2="36035"/>
                        <a14:foregroundMark x1="63184" y1="34473" x2="63184" y2="34473"/>
                        <a14:foregroundMark x1="62012" y1="33887" x2="62012" y2="33887"/>
                        <a14:foregroundMark x1="61719" y1="31836" x2="61719" y2="31836"/>
                        <a14:foregroundMark x1="61328" y1="33105" x2="61328" y2="33105"/>
                        <a14:foregroundMark x1="70898" y1="33691" x2="70898" y2="33691"/>
                        <a14:foregroundMark x1="72559" y1="34766" x2="72559" y2="34766"/>
                        <a14:foregroundMark x1="72559" y1="33398" x2="72559" y2="33398"/>
                        <a14:foregroundMark x1="72266" y1="30762" x2="72266" y2="30762"/>
                        <a14:foregroundMark x1="71191" y1="30762" x2="71191" y2="30762"/>
                        <a14:foregroundMark x1="69238" y1="31055" x2="69238" y2="31055"/>
                        <a14:foregroundMark x1="68262" y1="33789" x2="68262" y2="33789"/>
                        <a14:foregroundMark x1="68848" y1="32910" x2="68848" y2="32910"/>
                        <a14:foregroundMark x1="74219" y1="32324" x2="74219" y2="32324"/>
                        <a14:foregroundMark x1="68262" y1="21289" x2="68262" y2="21289"/>
                        <a14:foregroundMark x1="67285" y1="19141" x2="67285" y2="19141"/>
                        <a14:foregroundMark x1="66211" y1="18066" x2="66211" y2="18066"/>
                        <a14:foregroundMark x1="68066" y1="17969" x2="68066" y2="17969"/>
                        <a14:foregroundMark x1="66211" y1="19922" x2="66211" y2="19922"/>
                        <a14:foregroundMark x1="66016" y1="20996" x2="66016" y2="20996"/>
                        <a14:foregroundMark x1="64453" y1="20605" x2="64453" y2="20605"/>
                        <a14:foregroundMark x1="67871" y1="18652" x2="67871" y2="18652"/>
                        <a14:foregroundMark x1="68262" y1="16211" x2="68262" y2="16211"/>
                        <a14:foregroundMark x1="70313" y1="20020" x2="70313" y2="20020"/>
                        <a14:foregroundMark x1="67090" y1="22461" x2="67090" y2="22461"/>
                        <a14:foregroundMark x1="63672" y1="25195" x2="63672" y2="25195"/>
                        <a14:foregroundMark x1="60938" y1="25488" x2="60938" y2="25488"/>
                        <a14:foregroundMark x1="65039" y1="38281" x2="65039" y2="38281"/>
                        <a14:foregroundMark x1="64844" y1="76953" x2="64844" y2="76953"/>
                        <a14:foregroundMark x1="63281" y1="74219" x2="63281" y2="74219"/>
                        <a14:foregroundMark x1="63574" y1="76563" x2="63574" y2="76563"/>
                        <a14:foregroundMark x1="64258" y1="75684" x2="64258" y2="75684"/>
                        <a14:foregroundMark x1="56836" y1="76563" x2="56836" y2="76563"/>
                        <a14:foregroundMark x1="56836" y1="75879" x2="56836" y2="75879"/>
                        <a14:foregroundMark x1="55469" y1="76465" x2="55469" y2="76465"/>
                        <a14:foregroundMark x1="59180" y1="77051" x2="59180" y2="77051"/>
                        <a14:foregroundMark x1="75293" y1="75781" x2="75293" y2="75781"/>
                        <a14:foregroundMark x1="71484" y1="76172" x2="71484" y2="76172"/>
                        <a14:foregroundMark x1="71387" y1="77539" x2="71387" y2="77539"/>
                        <a14:foregroundMark x1="72266" y1="77637" x2="72266" y2="77637"/>
                        <a14:foregroundMark x1="73730" y1="76465" x2="73730" y2="76465"/>
                        <a14:foregroundMark x1="71484" y1="76172" x2="71484" y2="76172"/>
                        <a14:foregroundMark x1="71094" y1="76172" x2="71094" y2="76172"/>
                        <a14:foregroundMark x1="70117" y1="75781" x2="70117" y2="75781"/>
                        <a14:foregroundMark x1="50488" y1="77051" x2="50488" y2="77051"/>
                        <a14:foregroundMark x1="49805" y1="76270" x2="49805" y2="76270"/>
                        <a14:foregroundMark x1="47754" y1="76660" x2="47754" y2="76660"/>
                        <a14:foregroundMark x1="41406" y1="76855" x2="41406" y2="76855"/>
                        <a14:foregroundMark x1="42188" y1="75293" x2="43066" y2="75293"/>
                        <a14:foregroundMark x1="44824" y1="76563" x2="44824" y2="76563"/>
                        <a14:foregroundMark x1="43750" y1="77734" x2="43750" y2="77734"/>
                        <a14:foregroundMark x1="34375" y1="76660" x2="34375" y2="76660"/>
                        <a14:foregroundMark x1="34473" y1="75684" x2="34473" y2="75684"/>
                        <a14:foregroundMark x1="37012" y1="76855" x2="37012" y2="76855"/>
                        <a14:foregroundMark x1="25781" y1="76172" x2="25781" y2="76172"/>
                        <a14:foregroundMark x1="28125" y1="77246" x2="28125" y2="77246"/>
                        <a14:foregroundMark x1="30273" y1="76855" x2="30273" y2="76855"/>
                        <a14:foregroundMark x1="27539" y1="75781" x2="27539" y2="75781"/>
                        <a14:foregroundMark x1="30371" y1="70508" x2="30371" y2="70508"/>
                        <a14:foregroundMark x1="37695" y1="64551" x2="37695" y2="64551"/>
                        <a14:foregroundMark x1="29004" y1="40527" x2="28613" y2="39355"/>
                        <a14:foregroundMark x1="28613" y1="36133" x2="28613" y2="36133"/>
                        <a14:foregroundMark x1="27930" y1="35938" x2="27930" y2="35938"/>
                        <a14:foregroundMark x1="26758" y1="37500" x2="26758" y2="37500"/>
                        <a14:foregroundMark x1="29395" y1="25781" x2="29395" y2="25781"/>
                        <a14:foregroundMark x1="28418" y1="22266" x2="28418" y2="22266"/>
                        <a14:foregroundMark x1="26855" y1="22070" x2="26855" y2="22070"/>
                        <a14:foregroundMark x1="37402" y1="25391" x2="37402" y2="25391"/>
                        <a14:foregroundMark x1="34277" y1="29297" x2="34277" y2="29297"/>
                        <a14:foregroundMark x1="34082" y1="43164" x2="34082" y2="43164"/>
                        <a14:foregroundMark x1="39551" y1="44629" x2="39551" y2="44629"/>
                        <a14:foregroundMark x1="41895" y1="51270" x2="41895" y2="51270"/>
                        <a14:foregroundMark x1="48730" y1="55859" x2="49023" y2="56250"/>
                        <a14:foregroundMark x1="58398" y1="55566" x2="58398" y2="55566"/>
                        <a14:foregroundMark x1="58691" y1="53320" x2="58691" y2="53320"/>
                        <a14:foregroundMark x1="54688" y1="54688" x2="54688" y2="54688"/>
                        <a14:foregroundMark x1="53418" y1="60156" x2="53418" y2="60156"/>
                        <a14:foregroundMark x1="56543" y1="61035" x2="56543" y2="61035"/>
                        <a14:foregroundMark x1="54492" y1="62793" x2="54492" y2="62793"/>
                        <a14:foregroundMark x1="59961" y1="63477" x2="59961" y2="63477"/>
                        <a14:foregroundMark x1="62500" y1="61621" x2="62500" y2="61621"/>
                        <a14:foregroundMark x1="60254" y1="59766" x2="60254" y2="59766"/>
                        <a14:foregroundMark x1="41016" y1="57520" x2="41211" y2="56641"/>
                        <a14:foregroundMark x1="46094" y1="60449" x2="46094" y2="60449"/>
                        <a14:foregroundMark x1="43066" y1="63379" x2="43066" y2="63379"/>
                        <a14:foregroundMark x1="43262" y1="60059" x2="43750" y2="57910"/>
                        <a14:foregroundMark x1="51172" y1="54004" x2="51172" y2="54004"/>
                        <a14:foregroundMark x1="47363" y1="58789" x2="47363" y2="58789"/>
                        <a14:foregroundMark x1="47168" y1="53418" x2="47168" y2="52832"/>
                        <a14:foregroundMark x1="44434" y1="51758" x2="44434" y2="51758"/>
                        <a14:foregroundMark x1="40625" y1="53418" x2="40332" y2="52539"/>
                        <a14:foregroundMark x1="62012" y1="35938" x2="62012" y2="35938"/>
                        <a14:foregroundMark x1="60156" y1="44141" x2="60156" y2="44141"/>
                        <a14:foregroundMark x1="39160" y1="44238" x2="39160" y2="44238"/>
                        <a14:foregroundMark x1="37793" y1="36133" x2="38086" y2="37109"/>
                        <a14:foregroundMark x1="34277" y1="43652" x2="34277" y2="43652"/>
                        <a14:foregroundMark x1="29102" y1="39746" x2="29102" y2="39746"/>
                        <a14:foregroundMark x1="30859" y1="40137" x2="30859" y2="40137"/>
                        <a14:foregroundMark x1="29395" y1="27051" x2="29395" y2="27051"/>
                      </a14:backgroundRemoval>
                    </a14:imgEffect>
                  </a14:imgLayer>
                </a14:imgProps>
              </a:ext>
              <a:ext uri="{28A0092B-C50C-407E-A947-70E740481C1C}">
                <a14:useLocalDpi xmlns:a14="http://schemas.microsoft.com/office/drawing/2010/main" val="0"/>
              </a:ext>
            </a:extLst>
          </a:blip>
          <a:stretch>
            <a:fillRect/>
          </a:stretch>
        </p:blipFill>
        <p:spPr>
          <a:xfrm>
            <a:off x="4540784" y="2428875"/>
            <a:ext cx="2824681" cy="2824681"/>
          </a:xfrm>
          <a:prstGeom prst="rect">
            <a:avLst/>
          </a:prstGeom>
        </p:spPr>
      </p:pic>
    </p:spTree>
    <p:extLst>
      <p:ext uri="{BB962C8B-B14F-4D97-AF65-F5344CB8AC3E}">
        <p14:creationId xmlns:p14="http://schemas.microsoft.com/office/powerpoint/2010/main" val="400356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7A3A01-9113-4CC9-BC2B-9F6CB8F7B7B0}"/>
              </a:ext>
            </a:extLst>
          </p:cNvPr>
          <p:cNvSpPr txBox="1"/>
          <p:nvPr/>
        </p:nvSpPr>
        <p:spPr>
          <a:xfrm>
            <a:off x="9517755" y="2194812"/>
            <a:ext cx="2118369" cy="1923604"/>
          </a:xfrm>
          <a:prstGeom prst="rect">
            <a:avLst/>
          </a:prstGeom>
          <a:noFill/>
        </p:spPr>
        <p:txBody>
          <a:bodyPr wrap="square" rtlCol="0">
            <a:spAutoFit/>
          </a:bodyPr>
          <a:lstStyle/>
          <a:p>
            <a:pPr algn="justLow" rtl="1"/>
            <a:r>
              <a:rPr lang="ar-KW" sz="1050" dirty="0">
                <a:cs typeface="mohammad bold art 1" pitchFamily="2" charset="-78"/>
              </a:rPr>
              <a:t>سارة لديها أموال في حسابها الادخاري، وتريد أن تستثمر هذه الأموال في سوق الأسهم لكن سارة ليس لديها الخبرة أو الوقت الكافي.</a:t>
            </a:r>
            <a:endParaRPr lang="en-US" sz="1050" dirty="0">
              <a:cs typeface="mohammad bold art 1" pitchFamily="2" charset="-78"/>
            </a:endParaRPr>
          </a:p>
          <a:p>
            <a:pPr algn="justLow"/>
            <a:endParaRPr lang="ar-KW" sz="1100" dirty="0">
              <a:cs typeface="mohammad bold art 1" pitchFamily="2" charset="-78"/>
            </a:endParaRPr>
          </a:p>
          <a:p>
            <a:pPr algn="justLow"/>
            <a:r>
              <a:rPr lang="en-US" sz="1100" dirty="0">
                <a:cs typeface="mohammad bold art 1" pitchFamily="2" charset="-78"/>
              </a:rPr>
              <a:t>Sara has money in her savings account and would like to invest in the stock market. However, Sara lacks the necessary knowledge and time to navigate this complex landscape.</a:t>
            </a:r>
          </a:p>
        </p:txBody>
      </p:sp>
      <p:sp>
        <p:nvSpPr>
          <p:cNvPr id="39" name="Rectangle: Rounded Corners 38">
            <a:extLst>
              <a:ext uri="{FF2B5EF4-FFF2-40B4-BE49-F238E27FC236}">
                <a16:creationId xmlns:a16="http://schemas.microsoft.com/office/drawing/2014/main" id="{E359556A-A88E-488A-846A-5447376C65FC}"/>
              </a:ext>
            </a:extLst>
          </p:cNvPr>
          <p:cNvSpPr/>
          <p:nvPr/>
        </p:nvSpPr>
        <p:spPr>
          <a:xfrm>
            <a:off x="9529414" y="2001464"/>
            <a:ext cx="2118369" cy="2204886"/>
          </a:xfrm>
          <a:prstGeom prst="roundRect">
            <a:avLst/>
          </a:prstGeom>
          <a:noFill/>
          <a:ln w="38100"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0" name="TextBox 59">
            <a:extLst>
              <a:ext uri="{FF2B5EF4-FFF2-40B4-BE49-F238E27FC236}">
                <a16:creationId xmlns:a16="http://schemas.microsoft.com/office/drawing/2014/main" id="{A6C1FC7D-7B60-4BAE-9354-95AAFEA930D2}"/>
              </a:ext>
            </a:extLst>
          </p:cNvPr>
          <p:cNvSpPr txBox="1"/>
          <p:nvPr/>
        </p:nvSpPr>
        <p:spPr>
          <a:xfrm>
            <a:off x="3795149" y="2210201"/>
            <a:ext cx="2004646" cy="1908215"/>
          </a:xfrm>
          <a:prstGeom prst="rect">
            <a:avLst/>
          </a:prstGeom>
          <a:noFill/>
        </p:spPr>
        <p:txBody>
          <a:bodyPr wrap="square" rtlCol="0">
            <a:spAutoFit/>
          </a:bodyPr>
          <a:lstStyle/>
          <a:p>
            <a:pPr algn="justLow" rtl="1"/>
            <a:r>
              <a:rPr lang="ar-KW" sz="1050" dirty="0">
                <a:cs typeface="mohammad bold art 1" pitchFamily="2" charset="-78"/>
              </a:rPr>
              <a:t>تقوم سارة بتعبئة استبيان تحديد المخاطر لتحديد الأهداف الاستثمارية و مدى قدرتها على تحمل المخاطر. </a:t>
            </a:r>
            <a:endParaRPr lang="en-US" sz="1050" dirty="0">
              <a:cs typeface="mohammad bold art 1" pitchFamily="2" charset="-78"/>
            </a:endParaRPr>
          </a:p>
          <a:p>
            <a:pPr algn="justLow"/>
            <a:endParaRPr lang="ar-KW" sz="1000" dirty="0">
              <a:cs typeface="mohammad bold art 1" pitchFamily="2" charset="-78"/>
            </a:endParaRPr>
          </a:p>
          <a:p>
            <a:pPr algn="justLow"/>
            <a:r>
              <a:rPr lang="en-US" sz="1100" dirty="0">
                <a:cs typeface="mohammad bold art 1" pitchFamily="2" charset="-78"/>
              </a:rPr>
              <a:t>Sara will fill-out the risk profile questionnaire to enable the company to determine her investment objectives and assess her risk capacity and risk tolerance</a:t>
            </a:r>
            <a:r>
              <a:rPr lang="en-US" sz="1000" dirty="0">
                <a:cs typeface="mohammad bold art 1" pitchFamily="2" charset="-78"/>
              </a:rPr>
              <a:t>. </a:t>
            </a:r>
            <a:endParaRPr lang="ar-KW" sz="1000" dirty="0">
              <a:cs typeface="mohammad bold art 1" pitchFamily="2" charset="-78"/>
            </a:endParaRPr>
          </a:p>
        </p:txBody>
      </p:sp>
      <p:sp>
        <p:nvSpPr>
          <p:cNvPr id="54" name="Rectangle: Rounded Corners 53">
            <a:extLst>
              <a:ext uri="{FF2B5EF4-FFF2-40B4-BE49-F238E27FC236}">
                <a16:creationId xmlns:a16="http://schemas.microsoft.com/office/drawing/2014/main" id="{D847C4B9-55C5-4E89-A5FE-F173AB5058E3}"/>
              </a:ext>
            </a:extLst>
          </p:cNvPr>
          <p:cNvSpPr/>
          <p:nvPr/>
        </p:nvSpPr>
        <p:spPr>
          <a:xfrm>
            <a:off x="3707549" y="2023984"/>
            <a:ext cx="2118369" cy="2204886"/>
          </a:xfrm>
          <a:prstGeom prst="roundRect">
            <a:avLst/>
          </a:prstGeom>
          <a:noFill/>
          <a:ln w="28575"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35" name="TextBox 34">
            <a:extLst>
              <a:ext uri="{FF2B5EF4-FFF2-40B4-BE49-F238E27FC236}">
                <a16:creationId xmlns:a16="http://schemas.microsoft.com/office/drawing/2014/main" id="{394C8297-C0B1-4604-B59B-1D6E753AD1EA}"/>
              </a:ext>
            </a:extLst>
          </p:cNvPr>
          <p:cNvSpPr txBox="1"/>
          <p:nvPr/>
        </p:nvSpPr>
        <p:spPr>
          <a:xfrm>
            <a:off x="6640660" y="2256367"/>
            <a:ext cx="2044189" cy="1877437"/>
          </a:xfrm>
          <a:prstGeom prst="rect">
            <a:avLst/>
          </a:prstGeom>
          <a:noFill/>
        </p:spPr>
        <p:txBody>
          <a:bodyPr wrap="square" rtlCol="0">
            <a:spAutoFit/>
          </a:bodyPr>
          <a:lstStyle/>
          <a:p>
            <a:pPr algn="justLow" rtl="1"/>
            <a:r>
              <a:rPr lang="ar-KW" sz="1050" dirty="0">
                <a:cs typeface="mohammad bold art 1" pitchFamily="2" charset="-78"/>
              </a:rPr>
              <a:t>تقوم سارة بفتح حساب لدى شركة (أ ب ج) وتقوم بتعبئة نموذج اعرف عميلك (</a:t>
            </a:r>
            <a:r>
              <a:rPr lang="en-US" sz="1050" dirty="0">
                <a:cs typeface="mohammad bold art 1" pitchFamily="2" charset="-78"/>
              </a:rPr>
              <a:t>KYC</a:t>
            </a:r>
            <a:r>
              <a:rPr lang="ar-KW" sz="1050" dirty="0">
                <a:cs typeface="mohammad bold art 1" pitchFamily="2" charset="-78"/>
              </a:rPr>
              <a:t>) إلكترونياً، وتقوم الشركة بالتحقق من هويتها.</a:t>
            </a:r>
            <a:endParaRPr lang="en-US" sz="1050" dirty="0">
              <a:cs typeface="mohammad bold art 1" pitchFamily="2" charset="-78"/>
            </a:endParaRPr>
          </a:p>
          <a:p>
            <a:pPr algn="r" rtl="1"/>
            <a:endParaRPr lang="ar-KW" sz="1000" dirty="0">
              <a:cs typeface="mohammad bold art 1" pitchFamily="2" charset="-78"/>
            </a:endParaRPr>
          </a:p>
          <a:p>
            <a:pPr algn="justLow"/>
            <a:r>
              <a:rPr lang="en-US" sz="1100" dirty="0">
                <a:cs typeface="mohammad bold art 1" pitchFamily="2" charset="-78"/>
              </a:rPr>
              <a:t>Sara sets up an account with (XYZ) company by submitting the KYC form online. The company then verifies her identity.</a:t>
            </a:r>
          </a:p>
          <a:p>
            <a:endParaRPr lang="en-US" sz="900" dirty="0">
              <a:cs typeface="mohammad bold art 1" pitchFamily="2" charset="-78"/>
            </a:endParaRPr>
          </a:p>
        </p:txBody>
      </p:sp>
      <p:sp>
        <p:nvSpPr>
          <p:cNvPr id="56" name="Rectangle: Rounded Corners 55">
            <a:extLst>
              <a:ext uri="{FF2B5EF4-FFF2-40B4-BE49-F238E27FC236}">
                <a16:creationId xmlns:a16="http://schemas.microsoft.com/office/drawing/2014/main" id="{79F5CB56-C9F4-4D0F-A463-FB5AF894880F}"/>
              </a:ext>
            </a:extLst>
          </p:cNvPr>
          <p:cNvSpPr/>
          <p:nvPr/>
        </p:nvSpPr>
        <p:spPr>
          <a:xfrm>
            <a:off x="6618481" y="2023984"/>
            <a:ext cx="2118369" cy="2204886"/>
          </a:xfrm>
          <a:prstGeom prst="roundRect">
            <a:avLst/>
          </a:prstGeom>
          <a:noFill/>
          <a:ln w="28575"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64" name="TextBox 63">
            <a:extLst>
              <a:ext uri="{FF2B5EF4-FFF2-40B4-BE49-F238E27FC236}">
                <a16:creationId xmlns:a16="http://schemas.microsoft.com/office/drawing/2014/main" id="{4A628941-1B0C-43EB-8D88-0274F5CC0D00}"/>
              </a:ext>
            </a:extLst>
          </p:cNvPr>
          <p:cNvSpPr txBox="1"/>
          <p:nvPr/>
        </p:nvSpPr>
        <p:spPr>
          <a:xfrm>
            <a:off x="960849" y="2194812"/>
            <a:ext cx="2004646" cy="1900520"/>
          </a:xfrm>
          <a:prstGeom prst="rect">
            <a:avLst/>
          </a:prstGeom>
          <a:noFill/>
        </p:spPr>
        <p:txBody>
          <a:bodyPr wrap="square" rtlCol="0">
            <a:spAutoFit/>
          </a:bodyPr>
          <a:lstStyle/>
          <a:p>
            <a:pPr algn="justLow" rtl="1"/>
            <a:r>
              <a:rPr lang="ar-KW" sz="1050" dirty="0">
                <a:cs typeface="mohammad bold art 1" pitchFamily="2" charset="-78"/>
              </a:rPr>
              <a:t> تقوم الخوارزميات بتحليل البيانات التي أدخلتها سارة وتحويلها لمخرجات على شكل توصيات استثمارية عامة أو خاصة و يتم تشكيل محفظة  استثمارية لها.</a:t>
            </a:r>
            <a:endParaRPr lang="en-US" sz="1050" dirty="0">
              <a:cs typeface="mohammad bold art 1" pitchFamily="2" charset="-78"/>
            </a:endParaRPr>
          </a:p>
          <a:p>
            <a:pPr algn="r" rtl="1"/>
            <a:endParaRPr lang="ar-KW" sz="1000" dirty="0">
              <a:cs typeface="mohammad bold art 1" pitchFamily="2" charset="-78"/>
            </a:endParaRPr>
          </a:p>
          <a:p>
            <a:pPr algn="justLow"/>
            <a:r>
              <a:rPr lang="en-US" sz="1100" dirty="0">
                <a:cs typeface="mohammad bold art 1" pitchFamily="2" charset="-78"/>
              </a:rPr>
              <a:t>The platform generates tailored investment advice, whether public or private, and crafts a portfolio allocation aligned with Sara's unique risk profile.</a:t>
            </a:r>
            <a:endParaRPr lang="ar-KW" sz="1100" dirty="0">
              <a:cs typeface="mohammad bold art 1" pitchFamily="2" charset="-78"/>
            </a:endParaRPr>
          </a:p>
        </p:txBody>
      </p:sp>
      <p:sp>
        <p:nvSpPr>
          <p:cNvPr id="58" name="Rectangle: Rounded Corners 57">
            <a:extLst>
              <a:ext uri="{FF2B5EF4-FFF2-40B4-BE49-F238E27FC236}">
                <a16:creationId xmlns:a16="http://schemas.microsoft.com/office/drawing/2014/main" id="{730CBE94-A67D-4D96-A942-A68E76188898}"/>
              </a:ext>
            </a:extLst>
          </p:cNvPr>
          <p:cNvSpPr/>
          <p:nvPr/>
        </p:nvSpPr>
        <p:spPr>
          <a:xfrm>
            <a:off x="906816" y="1996380"/>
            <a:ext cx="2118369" cy="2204886"/>
          </a:xfrm>
          <a:prstGeom prst="roundRect">
            <a:avLst/>
          </a:prstGeom>
          <a:noFill/>
          <a:ln w="28575" cap="flat" cmpd="sng" algn="ctr">
            <a:solidFill>
              <a:schemeClr val="accent5">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nvGrpSpPr>
          <p:cNvPr id="47" name="Group 46">
            <a:extLst>
              <a:ext uri="{FF2B5EF4-FFF2-40B4-BE49-F238E27FC236}">
                <a16:creationId xmlns:a16="http://schemas.microsoft.com/office/drawing/2014/main" id="{066C42BB-E7D6-4E54-86E0-5E02DACE1530}"/>
              </a:ext>
            </a:extLst>
          </p:cNvPr>
          <p:cNvGrpSpPr/>
          <p:nvPr/>
        </p:nvGrpSpPr>
        <p:grpSpPr>
          <a:xfrm>
            <a:off x="6711980" y="601800"/>
            <a:ext cx="4895850" cy="752475"/>
            <a:chOff x="6711980" y="835714"/>
            <a:chExt cx="4895850" cy="752475"/>
          </a:xfrm>
        </p:grpSpPr>
        <p:sp>
          <p:nvSpPr>
            <p:cNvPr id="2" name="TextBox 1">
              <a:extLst>
                <a:ext uri="{FF2B5EF4-FFF2-40B4-BE49-F238E27FC236}">
                  <a16:creationId xmlns:a16="http://schemas.microsoft.com/office/drawing/2014/main" id="{69D950D0-2BBC-7D9E-BB74-AE63C5364B04}"/>
                </a:ext>
              </a:extLst>
            </p:cNvPr>
            <p:cNvSpPr txBox="1"/>
            <p:nvPr/>
          </p:nvSpPr>
          <p:spPr>
            <a:xfrm>
              <a:off x="6711980" y="1042675"/>
              <a:ext cx="4895850" cy="461665"/>
            </a:xfrm>
            <a:prstGeom prst="rect">
              <a:avLst/>
            </a:prstGeom>
            <a:noFill/>
          </p:spPr>
          <p:txBody>
            <a:bodyPr wrap="square" rtlCol="0">
              <a:spAutoFit/>
            </a:bodyPr>
            <a:lstStyle/>
            <a:p>
              <a:pPr algn="ctr" rtl="1"/>
              <a:r>
                <a:rPr lang="ar-KW" sz="2400" dirty="0">
                  <a:solidFill>
                    <a:schemeClr val="accent4">
                      <a:lumMod val="75000"/>
                    </a:schemeClr>
                  </a:solidFill>
                  <a:latin typeface="Calibri" pitchFamily="34" charset="0"/>
                  <a:cs typeface="mohammad bold art 1" pitchFamily="2" charset="-78"/>
                </a:rPr>
                <a:t>مستشار الاستثمار الآلي</a:t>
              </a:r>
            </a:p>
          </p:txBody>
        </p:sp>
        <p:sp>
          <p:nvSpPr>
            <p:cNvPr id="62" name="Rectangle: Rounded Corners 61">
              <a:extLst>
                <a:ext uri="{FF2B5EF4-FFF2-40B4-BE49-F238E27FC236}">
                  <a16:creationId xmlns:a16="http://schemas.microsoft.com/office/drawing/2014/main" id="{ABE0C962-BA07-4B5C-B5BB-C2BD68CF6A98}"/>
                </a:ext>
              </a:extLst>
            </p:cNvPr>
            <p:cNvSpPr/>
            <p:nvPr/>
          </p:nvSpPr>
          <p:spPr>
            <a:xfrm>
              <a:off x="6711980" y="835714"/>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AD7FCD3F-1C5A-4845-9D08-BE82260EAE7E}"/>
              </a:ext>
            </a:extLst>
          </p:cNvPr>
          <p:cNvGrpSpPr/>
          <p:nvPr/>
        </p:nvGrpSpPr>
        <p:grpSpPr>
          <a:xfrm>
            <a:off x="875242" y="601800"/>
            <a:ext cx="4895850" cy="752475"/>
            <a:chOff x="875242" y="835714"/>
            <a:chExt cx="4895850" cy="752475"/>
          </a:xfrm>
        </p:grpSpPr>
        <p:sp>
          <p:nvSpPr>
            <p:cNvPr id="4" name="TextBox 3">
              <a:extLst>
                <a:ext uri="{FF2B5EF4-FFF2-40B4-BE49-F238E27FC236}">
                  <a16:creationId xmlns:a16="http://schemas.microsoft.com/office/drawing/2014/main" id="{3B6C56F6-650B-B8B3-D857-65D6CDC7D522}"/>
                </a:ext>
              </a:extLst>
            </p:cNvPr>
            <p:cNvSpPr txBox="1"/>
            <p:nvPr/>
          </p:nvSpPr>
          <p:spPr>
            <a:xfrm>
              <a:off x="906816" y="1042675"/>
              <a:ext cx="4789134" cy="461665"/>
            </a:xfrm>
            <a:prstGeom prst="rect">
              <a:avLst/>
            </a:prstGeom>
            <a:noFill/>
          </p:spPr>
          <p:txBody>
            <a:bodyPr wrap="square" rtlCol="0">
              <a:spAutoFit/>
            </a:bodyPr>
            <a:lstStyle/>
            <a:p>
              <a:pPr algn="ctr" rtl="1"/>
              <a:r>
                <a:rPr lang="en-US" sz="2400" b="1" dirty="0">
                  <a:solidFill>
                    <a:schemeClr val="accent4">
                      <a:lumMod val="75000"/>
                    </a:schemeClr>
                  </a:solidFill>
                  <a:latin typeface="Calibri" pitchFamily="34" charset="0"/>
                  <a:cs typeface="mohammad bold art 1" pitchFamily="2" charset="-78"/>
                </a:rPr>
                <a:t>Digital Financial Advisory</a:t>
              </a:r>
              <a:endParaRPr lang="ar-KW" sz="2400" b="1" dirty="0">
                <a:solidFill>
                  <a:schemeClr val="accent4">
                    <a:lumMod val="75000"/>
                  </a:schemeClr>
                </a:solidFill>
                <a:latin typeface="Calibri" pitchFamily="34" charset="0"/>
                <a:cs typeface="mohammad bold art 1" pitchFamily="2" charset="-78"/>
              </a:endParaRPr>
            </a:p>
          </p:txBody>
        </p:sp>
        <p:sp>
          <p:nvSpPr>
            <p:cNvPr id="63" name="Rectangle: Rounded Corners 62">
              <a:extLst>
                <a:ext uri="{FF2B5EF4-FFF2-40B4-BE49-F238E27FC236}">
                  <a16:creationId xmlns:a16="http://schemas.microsoft.com/office/drawing/2014/main" id="{F9F9AFD5-EF32-4C1E-9C84-DA6D22084330}"/>
                </a:ext>
              </a:extLst>
            </p:cNvPr>
            <p:cNvSpPr/>
            <p:nvPr/>
          </p:nvSpPr>
          <p:spPr>
            <a:xfrm>
              <a:off x="875242" y="835714"/>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pic>
        <p:nvPicPr>
          <p:cNvPr id="3" name="Picture 2" descr="A piggy bank and coins next to a computer screen&#10;&#10;Description automatically generated">
            <a:extLst>
              <a:ext uri="{FF2B5EF4-FFF2-40B4-BE49-F238E27FC236}">
                <a16:creationId xmlns:a16="http://schemas.microsoft.com/office/drawing/2014/main" id="{852D9C4C-434A-C97B-9924-6D6E3F68E8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127" b="20130"/>
          <a:stretch/>
        </p:blipFill>
        <p:spPr>
          <a:xfrm>
            <a:off x="9671642" y="4274501"/>
            <a:ext cx="1833911" cy="1132331"/>
          </a:xfrm>
          <a:prstGeom prst="rect">
            <a:avLst/>
          </a:prstGeom>
        </p:spPr>
      </p:pic>
      <p:pic>
        <p:nvPicPr>
          <p:cNvPr id="5" name="Picture 4" descr="A computer and phone with a screen on&#10;&#10;Description automatically generated">
            <a:extLst>
              <a:ext uri="{FF2B5EF4-FFF2-40B4-BE49-F238E27FC236}">
                <a16:creationId xmlns:a16="http://schemas.microsoft.com/office/drawing/2014/main" id="{F14BE219-0B04-62DC-9424-46E35DF19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695" b="24213"/>
          <a:stretch/>
        </p:blipFill>
        <p:spPr>
          <a:xfrm>
            <a:off x="6711980" y="4351722"/>
            <a:ext cx="2017350" cy="1131582"/>
          </a:xfrm>
          <a:prstGeom prst="rect">
            <a:avLst/>
          </a:prstGeom>
        </p:spPr>
      </p:pic>
      <p:pic>
        <p:nvPicPr>
          <p:cNvPr id="6" name="Picture 5" descr="A computer with a questionnaire&#10;&#10;Description automatically generated">
            <a:extLst>
              <a:ext uri="{FF2B5EF4-FFF2-40B4-BE49-F238E27FC236}">
                <a16:creationId xmlns:a16="http://schemas.microsoft.com/office/drawing/2014/main" id="{A1BC561E-7CCB-C6CD-7F43-25302CA16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296" b="24945"/>
          <a:stretch/>
        </p:blipFill>
        <p:spPr>
          <a:xfrm>
            <a:off x="3678600" y="4351722"/>
            <a:ext cx="2017350" cy="1165189"/>
          </a:xfrm>
          <a:prstGeom prst="rect">
            <a:avLst/>
          </a:prstGeom>
        </p:spPr>
      </p:pic>
      <p:pic>
        <p:nvPicPr>
          <p:cNvPr id="7" name="Picture 6" descr="A computer screen with a diagram">
            <a:extLst>
              <a:ext uri="{FF2B5EF4-FFF2-40B4-BE49-F238E27FC236}">
                <a16:creationId xmlns:a16="http://schemas.microsoft.com/office/drawing/2014/main" id="{09EC7400-64B0-58C6-8D20-0B03DD94C3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9695" b="24213"/>
          <a:stretch/>
        </p:blipFill>
        <p:spPr>
          <a:xfrm>
            <a:off x="745823" y="4276776"/>
            <a:ext cx="2077262" cy="1165188"/>
          </a:xfrm>
          <a:prstGeom prst="rect">
            <a:avLst/>
          </a:prstGeom>
        </p:spPr>
      </p:pic>
    </p:spTree>
    <p:extLst>
      <p:ext uri="{BB962C8B-B14F-4D97-AF65-F5344CB8AC3E}">
        <p14:creationId xmlns:p14="http://schemas.microsoft.com/office/powerpoint/2010/main" val="764577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D950D0-2BBC-7D9E-BB74-AE63C5364B04}"/>
              </a:ext>
            </a:extLst>
          </p:cNvPr>
          <p:cNvSpPr txBox="1"/>
          <p:nvPr/>
        </p:nvSpPr>
        <p:spPr>
          <a:xfrm>
            <a:off x="7315200" y="1052304"/>
            <a:ext cx="4210050" cy="400110"/>
          </a:xfrm>
          <a:prstGeom prst="rect">
            <a:avLst/>
          </a:prstGeom>
          <a:noFill/>
        </p:spPr>
        <p:txBody>
          <a:bodyPr wrap="square" rtlCol="0">
            <a:spAutoFit/>
          </a:bodyPr>
          <a:lstStyle/>
          <a:p>
            <a:pPr algn="ctr" rtl="1"/>
            <a:r>
              <a:rPr lang="ar-KW" sz="2000" dirty="0">
                <a:solidFill>
                  <a:schemeClr val="accent4">
                    <a:lumMod val="75000"/>
                  </a:schemeClr>
                </a:solidFill>
                <a:latin typeface="Calibri" pitchFamily="34" charset="0"/>
                <a:cs typeface="mohammad bold art 1" pitchFamily="2" charset="-78"/>
              </a:rPr>
              <a:t>مستهدفات مستشار الاستثمار الآلي</a:t>
            </a:r>
          </a:p>
        </p:txBody>
      </p:sp>
      <p:sp>
        <p:nvSpPr>
          <p:cNvPr id="4" name="TextBox 3">
            <a:extLst>
              <a:ext uri="{FF2B5EF4-FFF2-40B4-BE49-F238E27FC236}">
                <a16:creationId xmlns:a16="http://schemas.microsoft.com/office/drawing/2014/main" id="{3B6C56F6-650B-B8B3-D857-65D6CDC7D522}"/>
              </a:ext>
            </a:extLst>
          </p:cNvPr>
          <p:cNvSpPr txBox="1"/>
          <p:nvPr/>
        </p:nvSpPr>
        <p:spPr>
          <a:xfrm>
            <a:off x="875242" y="843961"/>
            <a:ext cx="4819549" cy="830997"/>
          </a:xfrm>
          <a:prstGeom prst="rect">
            <a:avLst/>
          </a:prstGeom>
          <a:noFill/>
        </p:spPr>
        <p:txBody>
          <a:bodyPr wrap="square" rtlCol="0">
            <a:spAutoFit/>
          </a:bodyPr>
          <a:lstStyle/>
          <a:p>
            <a:pPr algn="ctr" rtl="1"/>
            <a:r>
              <a:rPr lang="en-US" sz="2400" b="1" dirty="0">
                <a:solidFill>
                  <a:schemeClr val="accent4">
                    <a:lumMod val="75000"/>
                  </a:schemeClr>
                </a:solidFill>
                <a:latin typeface="Calibri" pitchFamily="34" charset="0"/>
                <a:cs typeface="mohammad bold art 1" pitchFamily="2" charset="-78"/>
              </a:rPr>
              <a:t>Objectives of Digital Financial Advisory</a:t>
            </a:r>
            <a:endParaRPr lang="ar-KW" sz="2400" b="1" dirty="0">
              <a:solidFill>
                <a:schemeClr val="accent4">
                  <a:lumMod val="75000"/>
                </a:schemeClr>
              </a:solidFill>
              <a:latin typeface="Calibri" pitchFamily="34" charset="0"/>
              <a:cs typeface="mohammad bold art 1" pitchFamily="2" charset="-78"/>
            </a:endParaRPr>
          </a:p>
        </p:txBody>
      </p:sp>
      <p:sp>
        <p:nvSpPr>
          <p:cNvPr id="62" name="Rectangle: Rounded Corners 61">
            <a:extLst>
              <a:ext uri="{FF2B5EF4-FFF2-40B4-BE49-F238E27FC236}">
                <a16:creationId xmlns:a16="http://schemas.microsoft.com/office/drawing/2014/main" id="{ABE0C962-BA07-4B5C-B5BB-C2BD68CF6A98}"/>
              </a:ext>
            </a:extLst>
          </p:cNvPr>
          <p:cNvSpPr/>
          <p:nvPr/>
        </p:nvSpPr>
        <p:spPr>
          <a:xfrm>
            <a:off x="6711980" y="835714"/>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63" name="Rectangle: Rounded Corners 62">
            <a:extLst>
              <a:ext uri="{FF2B5EF4-FFF2-40B4-BE49-F238E27FC236}">
                <a16:creationId xmlns:a16="http://schemas.microsoft.com/office/drawing/2014/main" id="{F9F9AFD5-EF32-4C1E-9C84-DA6D22084330}"/>
              </a:ext>
            </a:extLst>
          </p:cNvPr>
          <p:cNvSpPr/>
          <p:nvPr/>
        </p:nvSpPr>
        <p:spPr>
          <a:xfrm>
            <a:off x="875242" y="835714"/>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aphicFrame>
        <p:nvGraphicFramePr>
          <p:cNvPr id="8" name="Diagram 7">
            <a:extLst>
              <a:ext uri="{FF2B5EF4-FFF2-40B4-BE49-F238E27FC236}">
                <a16:creationId xmlns:a16="http://schemas.microsoft.com/office/drawing/2014/main" id="{CFBD63F9-FFC2-4951-9980-53562A64EFA5}"/>
              </a:ext>
            </a:extLst>
          </p:cNvPr>
          <p:cNvGraphicFramePr/>
          <p:nvPr>
            <p:extLst>
              <p:ext uri="{D42A27DB-BD31-4B8C-83A1-F6EECF244321}">
                <p14:modId xmlns:p14="http://schemas.microsoft.com/office/powerpoint/2010/main" val="3661783429"/>
              </p:ext>
            </p:extLst>
          </p:nvPr>
        </p:nvGraphicFramePr>
        <p:xfrm>
          <a:off x="6218939" y="1903956"/>
          <a:ext cx="6402572" cy="3745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3E63D177-BB87-453B-A38D-DAE6A8115AC0}"/>
              </a:ext>
            </a:extLst>
          </p:cNvPr>
          <p:cNvGraphicFramePr/>
          <p:nvPr>
            <p:extLst>
              <p:ext uri="{D42A27DB-BD31-4B8C-83A1-F6EECF244321}">
                <p14:modId xmlns:p14="http://schemas.microsoft.com/office/powerpoint/2010/main" val="4197441120"/>
              </p:ext>
            </p:extLst>
          </p:nvPr>
        </p:nvGraphicFramePr>
        <p:xfrm>
          <a:off x="279879" y="1903956"/>
          <a:ext cx="6010274" cy="38149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3530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83A990-7A9E-41F3-98EE-677FA6895BBA}"/>
              </a:ext>
            </a:extLst>
          </p:cNvPr>
          <p:cNvSpPr/>
          <p:nvPr/>
        </p:nvSpPr>
        <p:spPr>
          <a:xfrm>
            <a:off x="4869830" y="2321004"/>
            <a:ext cx="2574744"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KW" sz="6600" i="0" u="none" strike="noStrike" kern="1200" cap="none" spc="0" normalizeH="0" baseline="0" noProof="0" dirty="0">
                <a:ln>
                  <a:noFill/>
                </a:ln>
                <a:solidFill>
                  <a:srgbClr val="AD8100"/>
                </a:solidFill>
                <a:effectLst/>
                <a:uLnTx/>
                <a:uFillTx/>
                <a:latin typeface="Calibri" panose="020F0502020204030204"/>
                <a:cs typeface="mohammad bold art 1" pitchFamily="2" charset="-78"/>
              </a:rPr>
              <a:t>الأسئلة</a:t>
            </a:r>
            <a:endParaRPr kumimoji="0" lang="en-GB" sz="6600" i="0" u="none" strike="noStrike" kern="1200" cap="none" spc="0" normalizeH="0" baseline="0" noProof="0" dirty="0">
              <a:ln>
                <a:noFill/>
              </a:ln>
              <a:solidFill>
                <a:srgbClr val="AD8100"/>
              </a:solidFill>
              <a:effectLst/>
              <a:uLnTx/>
              <a:uFillTx/>
              <a:latin typeface="Calibri" panose="020F0502020204030204"/>
            </a:endParaRPr>
          </a:p>
        </p:txBody>
      </p:sp>
      <p:sp>
        <p:nvSpPr>
          <p:cNvPr id="2" name="Rectangle 1">
            <a:extLst>
              <a:ext uri="{FF2B5EF4-FFF2-40B4-BE49-F238E27FC236}">
                <a16:creationId xmlns:a16="http://schemas.microsoft.com/office/drawing/2014/main" id="{BFD84C82-EA18-1391-994A-43613B05A629}"/>
              </a:ext>
            </a:extLst>
          </p:cNvPr>
          <p:cNvSpPr/>
          <p:nvPr/>
        </p:nvSpPr>
        <p:spPr>
          <a:xfrm>
            <a:off x="3986287" y="3149679"/>
            <a:ext cx="4341830"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495E78"/>
                </a:solidFill>
                <a:effectLst/>
                <a:uLnTx/>
                <a:uFillTx/>
                <a:latin typeface="Calibri" panose="020F0502020204030204"/>
                <a:cs typeface="mohammad bold art 1" pitchFamily="2" charset="-78"/>
              </a:rPr>
              <a:t>Any Questions</a:t>
            </a:r>
            <a:endParaRPr kumimoji="0" lang="en-GB" sz="5400" b="0" i="0" u="none" strike="noStrike" kern="1200" cap="none" spc="0" normalizeH="0" baseline="0" noProof="0" dirty="0">
              <a:ln>
                <a:noFill/>
              </a:ln>
              <a:solidFill>
                <a:srgbClr val="495E78"/>
              </a:solidFill>
              <a:effectLst/>
              <a:uLnTx/>
              <a:uFillTx/>
              <a:latin typeface="Calibri" panose="020F0502020204030204"/>
            </a:endParaRPr>
          </a:p>
        </p:txBody>
      </p:sp>
    </p:spTree>
    <p:extLst>
      <p:ext uri="{BB962C8B-B14F-4D97-AF65-F5344CB8AC3E}">
        <p14:creationId xmlns:p14="http://schemas.microsoft.com/office/powerpoint/2010/main" val="92107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523998" y="2138805"/>
            <a:ext cx="9144000" cy="944331"/>
          </a:xfrm>
        </p:spPr>
        <p:txBody>
          <a:bodyPr>
            <a:noAutofit/>
          </a:bodyPr>
          <a:lstStyle/>
          <a:p>
            <a:pPr lvl="0" rtl="1" fontAlgn="base">
              <a:spcBef>
                <a:spcPct val="0"/>
              </a:spcBef>
              <a:spcAft>
                <a:spcPts val="600"/>
              </a:spcAft>
            </a:pPr>
            <a:r>
              <a:rPr lang="ar-KW" sz="7200" dirty="0">
                <a:solidFill>
                  <a:srgbClr val="AD8100"/>
                </a:solidFill>
                <a:latin typeface="Calibri" pitchFamily="34" charset="0"/>
                <a:cs typeface="mohammad bold art 1" pitchFamily="2" charset="-78"/>
              </a:rPr>
              <a:t>شكراً</a:t>
            </a:r>
            <a:endParaRPr lang="ar-KW" sz="7200" dirty="0">
              <a:solidFill>
                <a:schemeClr val="accent1">
                  <a:lumMod val="50000"/>
                </a:schemeClr>
              </a:solidFill>
              <a:latin typeface="Calibri" pitchFamily="34" charset="0"/>
              <a:cs typeface="mohammad bold art 1" pitchFamily="2" charset="-78"/>
            </a:endParaRPr>
          </a:p>
        </p:txBody>
      </p:sp>
      <p:sp>
        <p:nvSpPr>
          <p:cNvPr id="2" name="Rectangle 1">
            <a:extLst>
              <a:ext uri="{FF2B5EF4-FFF2-40B4-BE49-F238E27FC236}">
                <a16:creationId xmlns:a16="http://schemas.microsoft.com/office/drawing/2014/main" id="{F68DEB18-E2E6-B0EA-67C0-731656F96FF7}"/>
              </a:ext>
            </a:extLst>
          </p:cNvPr>
          <p:cNvSpPr/>
          <p:nvPr/>
        </p:nvSpPr>
        <p:spPr>
          <a:xfrm>
            <a:off x="4616202" y="3013501"/>
            <a:ext cx="2959593"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95E78"/>
                </a:solidFill>
                <a:effectLst/>
                <a:uLnTx/>
                <a:uFillTx/>
                <a:latin typeface="Calibri" panose="020F0502020204030204"/>
                <a:cs typeface="mohammad bold art 1" pitchFamily="2" charset="-78"/>
              </a:rPr>
              <a:t>Thank You </a:t>
            </a:r>
            <a:endParaRPr kumimoji="0" lang="en-GB" sz="4800" b="0" i="0" u="none" strike="noStrike" kern="1200" cap="none" spc="0" normalizeH="0" baseline="0" noProof="0" dirty="0">
              <a:ln>
                <a:noFill/>
              </a:ln>
              <a:solidFill>
                <a:srgbClr val="495E78"/>
              </a:solidFill>
              <a:effectLst/>
              <a:uLnTx/>
              <a:uFillTx/>
              <a:latin typeface="Calibri" panose="020F0502020204030204"/>
            </a:endParaRPr>
          </a:p>
        </p:txBody>
      </p:sp>
    </p:spTree>
    <p:extLst>
      <p:ext uri="{BB962C8B-B14F-4D97-AF65-F5344CB8AC3E}">
        <p14:creationId xmlns:p14="http://schemas.microsoft.com/office/powerpoint/2010/main" val="713073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CAB48EB3-B31E-03C6-3C56-F3179CCBA075}"/>
              </a:ext>
            </a:extLst>
          </p:cNvPr>
          <p:cNvPicPr>
            <a:picLocks noChangeAspect="1"/>
          </p:cNvPicPr>
          <p:nvPr/>
        </p:nvPicPr>
        <p:blipFill>
          <a:blip r:embed="rId3"/>
          <a:stretch>
            <a:fillRect/>
          </a:stretch>
        </p:blipFill>
        <p:spPr>
          <a:xfrm>
            <a:off x="4201632" y="1120975"/>
            <a:ext cx="3788735" cy="3788735"/>
          </a:xfrm>
          <a:prstGeom prst="rect">
            <a:avLst/>
          </a:prstGeom>
        </p:spPr>
      </p:pic>
    </p:spTree>
    <p:extLst>
      <p:ext uri="{BB962C8B-B14F-4D97-AF65-F5344CB8AC3E}">
        <p14:creationId xmlns:p14="http://schemas.microsoft.com/office/powerpoint/2010/main" val="3476590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43F25C-6288-42EF-B3E0-27011B55487D}"/>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10" name="Text Placeholder 9">
            <a:extLst>
              <a:ext uri="{FF2B5EF4-FFF2-40B4-BE49-F238E27FC236}">
                <a16:creationId xmlns:a16="http://schemas.microsoft.com/office/drawing/2014/main" id="{5F93678E-11CE-2805-66D2-D0C0127BA02F}"/>
              </a:ext>
            </a:extLst>
          </p:cNvPr>
          <p:cNvSpPr>
            <a:spLocks noGrp="1"/>
          </p:cNvSpPr>
          <p:nvPr>
            <p:ph type="body" idx="1"/>
          </p:nvPr>
        </p:nvSpPr>
        <p:spPr>
          <a:xfrm>
            <a:off x="1473735" y="1495516"/>
            <a:ext cx="2471736" cy="578644"/>
          </a:xfrm>
        </p:spPr>
        <p:txBody>
          <a:bodyPr>
            <a:normAutofit fontScale="92500"/>
          </a:bodyPr>
          <a:lstStyle/>
          <a:p>
            <a:r>
              <a:rPr lang="en-US" sz="2800" dirty="0">
                <a:solidFill>
                  <a:srgbClr val="AD8100"/>
                </a:solidFill>
                <a:latin typeface="Calibri" pitchFamily="34" charset="0"/>
                <a:cs typeface="mohammad bold art 1" pitchFamily="2" charset="-78"/>
              </a:rPr>
              <a:t>What is Fintech?</a:t>
            </a:r>
          </a:p>
        </p:txBody>
      </p:sp>
      <p:sp>
        <p:nvSpPr>
          <p:cNvPr id="11" name="Content Placeholder 10">
            <a:extLst>
              <a:ext uri="{FF2B5EF4-FFF2-40B4-BE49-F238E27FC236}">
                <a16:creationId xmlns:a16="http://schemas.microsoft.com/office/drawing/2014/main" id="{66822103-0C12-8CA2-1A43-2E4457D185EC}"/>
              </a:ext>
            </a:extLst>
          </p:cNvPr>
          <p:cNvSpPr>
            <a:spLocks noGrp="1"/>
          </p:cNvSpPr>
          <p:nvPr>
            <p:ph sz="half" idx="2"/>
          </p:nvPr>
        </p:nvSpPr>
        <p:spPr>
          <a:xfrm>
            <a:off x="261678" y="2505075"/>
            <a:ext cx="4895850" cy="3684588"/>
          </a:xfrm>
        </p:spPr>
        <p:txBody>
          <a:bodyPr>
            <a:normAutofit/>
          </a:bodyPr>
          <a:lstStyle/>
          <a:p>
            <a:pPr marL="0" indent="0">
              <a:buNone/>
            </a:pPr>
            <a:r>
              <a:rPr lang="en-US" sz="2000" dirty="0">
                <a:solidFill>
                  <a:schemeClr val="accent5">
                    <a:lumMod val="50000"/>
                  </a:schemeClr>
                </a:solidFill>
                <a:latin typeface="Calibri" pitchFamily="34" charset="0"/>
                <a:cs typeface="mohammad bold art 1" pitchFamily="2" charset="-78"/>
              </a:rPr>
              <a:t>“Leveraging technological advancements to optimize financial services for the mutual advantage of both service providers and consumers.”</a:t>
            </a:r>
          </a:p>
          <a:p>
            <a:pPr marL="0" indent="0" algn="just" fontAlgn="base">
              <a:spcBef>
                <a:spcPct val="0"/>
              </a:spcBef>
              <a:spcAft>
                <a:spcPts val="600"/>
              </a:spcAft>
              <a:buNone/>
            </a:pPr>
            <a:r>
              <a:rPr lang="en-US" sz="1600" dirty="0">
                <a:solidFill>
                  <a:srgbClr val="AD8100"/>
                </a:solidFill>
                <a:latin typeface="Calibri" pitchFamily="34" charset="0"/>
                <a:cs typeface="mohammad bold art 1" pitchFamily="2" charset="-78"/>
              </a:rPr>
              <a:t>Arab Monetary Fund - 2020</a:t>
            </a:r>
          </a:p>
        </p:txBody>
      </p:sp>
      <p:sp>
        <p:nvSpPr>
          <p:cNvPr id="12" name="Text Placeholder 11">
            <a:extLst>
              <a:ext uri="{FF2B5EF4-FFF2-40B4-BE49-F238E27FC236}">
                <a16:creationId xmlns:a16="http://schemas.microsoft.com/office/drawing/2014/main" id="{7231757A-4C86-F9BE-651D-82B13DC0505A}"/>
              </a:ext>
            </a:extLst>
          </p:cNvPr>
          <p:cNvSpPr>
            <a:spLocks noGrp="1"/>
          </p:cNvSpPr>
          <p:nvPr>
            <p:ph type="body" sz="quarter" idx="3"/>
          </p:nvPr>
        </p:nvSpPr>
        <p:spPr>
          <a:xfrm>
            <a:off x="7741963" y="2025162"/>
            <a:ext cx="3480869" cy="479913"/>
          </a:xfrm>
        </p:spPr>
        <p:txBody>
          <a:bodyPr>
            <a:normAutofit fontScale="92500"/>
          </a:bodyPr>
          <a:lstStyle/>
          <a:p>
            <a:pPr algn="r" rtl="1"/>
            <a:r>
              <a:rPr lang="ar-KW" sz="2400" b="0" dirty="0">
                <a:solidFill>
                  <a:srgbClr val="AD8100"/>
                </a:solidFill>
                <a:latin typeface="Calibri" pitchFamily="34" charset="0"/>
                <a:cs typeface="mohammad bold art 1" pitchFamily="2" charset="-78"/>
              </a:rPr>
              <a:t>ما هي التقنيات المالية</a:t>
            </a:r>
            <a:r>
              <a:rPr lang="ar-KW" b="0" dirty="0">
                <a:solidFill>
                  <a:srgbClr val="AD8100"/>
                </a:solidFill>
                <a:latin typeface="Calibri" pitchFamily="34" charset="0"/>
                <a:cs typeface="mohammad bold art 1" pitchFamily="2" charset="-78"/>
              </a:rPr>
              <a:t>؟</a:t>
            </a:r>
            <a:endParaRPr lang="ar-KW" sz="2400" b="0" dirty="0">
              <a:solidFill>
                <a:srgbClr val="AD8100"/>
              </a:solidFill>
              <a:latin typeface="Calibri" pitchFamily="34" charset="0"/>
              <a:cs typeface="mohammad bold art 1" pitchFamily="2" charset="-78"/>
            </a:endParaRPr>
          </a:p>
          <a:p>
            <a:pPr algn="r" rtl="1"/>
            <a:endParaRPr lang="en-US" dirty="0"/>
          </a:p>
        </p:txBody>
      </p:sp>
      <p:sp>
        <p:nvSpPr>
          <p:cNvPr id="13" name="Content Placeholder 12">
            <a:extLst>
              <a:ext uri="{FF2B5EF4-FFF2-40B4-BE49-F238E27FC236}">
                <a16:creationId xmlns:a16="http://schemas.microsoft.com/office/drawing/2014/main" id="{F322C56B-70A3-23C5-2564-365D7210CEC2}"/>
              </a:ext>
            </a:extLst>
          </p:cNvPr>
          <p:cNvSpPr>
            <a:spLocks noGrp="1"/>
          </p:cNvSpPr>
          <p:nvPr>
            <p:ph sz="quarter" idx="4"/>
          </p:nvPr>
        </p:nvSpPr>
        <p:spPr>
          <a:xfrm>
            <a:off x="7034473" y="2505075"/>
            <a:ext cx="4895850" cy="3684588"/>
          </a:xfrm>
        </p:spPr>
        <p:txBody>
          <a:bodyPr>
            <a:normAutofit/>
          </a:bodyPr>
          <a:lstStyle/>
          <a:p>
            <a:pPr marL="0" indent="0" algn="just" rtl="1" fontAlgn="base">
              <a:spcBef>
                <a:spcPct val="0"/>
              </a:spcBef>
              <a:spcAft>
                <a:spcPts val="600"/>
              </a:spcAft>
              <a:buNone/>
            </a:pPr>
            <a:r>
              <a:rPr lang="ar-KW" sz="2000" dirty="0">
                <a:solidFill>
                  <a:schemeClr val="accent5">
                    <a:lumMod val="50000"/>
                  </a:schemeClr>
                </a:solidFill>
                <a:latin typeface="Calibri" pitchFamily="34" charset="0"/>
                <a:cs typeface="mohammad bold art 1" pitchFamily="2" charset="-78"/>
              </a:rPr>
              <a:t>"هي استخدام وسائل التقنية لتقديم والحصول على الخدمات المالية بما يؤدي إلى تعظيم الاستفادة لكل من مقدم الخدمة أو المستفيد منها."</a:t>
            </a:r>
          </a:p>
          <a:p>
            <a:pPr marL="0" indent="0" algn="just" rtl="1" fontAlgn="base">
              <a:spcBef>
                <a:spcPct val="0"/>
              </a:spcBef>
              <a:spcAft>
                <a:spcPts val="600"/>
              </a:spcAft>
              <a:buNone/>
            </a:pPr>
            <a:r>
              <a:rPr lang="ar-KW" sz="1600" dirty="0">
                <a:solidFill>
                  <a:srgbClr val="AD8100"/>
                </a:solidFill>
                <a:latin typeface="Calibri" pitchFamily="34" charset="0"/>
                <a:cs typeface="mohammad bold art 1" pitchFamily="2" charset="-78"/>
              </a:rPr>
              <a:t>صندوق النقد العربي - 2020</a:t>
            </a:r>
          </a:p>
          <a:p>
            <a:endParaRPr lang="en-US" sz="2000" dirty="0"/>
          </a:p>
        </p:txBody>
      </p:sp>
      <p:sp>
        <p:nvSpPr>
          <p:cNvPr id="7" name="Rectangle: Rounded Corners 6">
            <a:extLst>
              <a:ext uri="{FF2B5EF4-FFF2-40B4-BE49-F238E27FC236}">
                <a16:creationId xmlns:a16="http://schemas.microsoft.com/office/drawing/2014/main" id="{DE71AAF9-ED28-40F7-A7EF-2EC00A013028}"/>
              </a:ext>
            </a:extLst>
          </p:cNvPr>
          <p:cNvSpPr/>
          <p:nvPr/>
        </p:nvSpPr>
        <p:spPr>
          <a:xfrm>
            <a:off x="261679" y="1408601"/>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9CDC8BFC-A810-474A-ABDB-38EFD7C37D39}"/>
              </a:ext>
            </a:extLst>
          </p:cNvPr>
          <p:cNvSpPr/>
          <p:nvPr/>
        </p:nvSpPr>
        <p:spPr>
          <a:xfrm>
            <a:off x="7034473" y="1408601"/>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42866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E865721-BA23-7791-C331-A7EE71B353AD}"/>
              </a:ext>
            </a:extLst>
          </p:cNvPr>
          <p:cNvGraphicFramePr>
            <a:graphicFrameLocks noGrp="1"/>
          </p:cNvGraphicFramePr>
          <p:nvPr>
            <p:ph idx="1"/>
            <p:extLst>
              <p:ext uri="{D42A27DB-BD31-4B8C-83A1-F6EECF244321}">
                <p14:modId xmlns:p14="http://schemas.microsoft.com/office/powerpoint/2010/main" val="1086737352"/>
              </p:ext>
            </p:extLst>
          </p:nvPr>
        </p:nvGraphicFramePr>
        <p:xfrm>
          <a:off x="838200" y="1060069"/>
          <a:ext cx="10515600" cy="5116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red and white ticket&#10;&#10;Description automatically generated">
            <a:extLst>
              <a:ext uri="{FF2B5EF4-FFF2-40B4-BE49-F238E27FC236}">
                <a16:creationId xmlns:a16="http://schemas.microsoft.com/office/drawing/2014/main" id="{AA13F6FF-17EF-7A90-99BB-2514670A75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3902" y="4679228"/>
            <a:ext cx="1558099" cy="9163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A map of the ocean&#10;&#10;Description automatically generated">
            <a:extLst>
              <a:ext uri="{FF2B5EF4-FFF2-40B4-BE49-F238E27FC236}">
                <a16:creationId xmlns:a16="http://schemas.microsoft.com/office/drawing/2014/main" id="{D8018220-3956-A089-2494-3E5BEADD22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19928" y="943483"/>
            <a:ext cx="1894523" cy="1019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A few men standing next to a window&#10;&#10;Description automatically generated">
            <a:extLst>
              <a:ext uri="{FF2B5EF4-FFF2-40B4-BE49-F238E27FC236}">
                <a16:creationId xmlns:a16="http://schemas.microsoft.com/office/drawing/2014/main" id="{65978488-F2A2-739D-2FE5-F838DC6A56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836703" y="1224290"/>
            <a:ext cx="1894521" cy="1019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descr="A black and grey logo&#10;&#10;Description automatically generated">
            <a:extLst>
              <a:ext uri="{FF2B5EF4-FFF2-40B4-BE49-F238E27FC236}">
                <a16:creationId xmlns:a16="http://schemas.microsoft.com/office/drawing/2014/main" id="{CAA80D85-3A1B-AB32-1525-41DCBB395B7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4261" y="4900863"/>
            <a:ext cx="1418990" cy="402971"/>
          </a:xfrm>
          <a:prstGeom prst="rect">
            <a:avLst/>
          </a:prstGeom>
        </p:spPr>
      </p:pic>
      <p:pic>
        <p:nvPicPr>
          <p:cNvPr id="18" name="Picture 17" descr="A blue and white logo&#10;&#10;Description automatically generated">
            <a:extLst>
              <a:ext uri="{FF2B5EF4-FFF2-40B4-BE49-F238E27FC236}">
                <a16:creationId xmlns:a16="http://schemas.microsoft.com/office/drawing/2014/main" id="{84DD7167-F80C-4E94-DE7E-0E5A0AE527B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3868" y="1221273"/>
            <a:ext cx="1033499" cy="1019556"/>
          </a:xfrm>
          <a:prstGeom prst="rect">
            <a:avLst/>
          </a:prstGeom>
        </p:spPr>
      </p:pic>
      <p:pic>
        <p:nvPicPr>
          <p:cNvPr id="20" name="Picture 19" descr="A white and orange bitcoin sign&#10;&#10;Description automatically generated">
            <a:extLst>
              <a:ext uri="{FF2B5EF4-FFF2-40B4-BE49-F238E27FC236}">
                <a16:creationId xmlns:a16="http://schemas.microsoft.com/office/drawing/2014/main" id="{1BC9C21A-DDD2-6455-72D8-A375BC5FE68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98400" y="4900863"/>
            <a:ext cx="723330" cy="723330"/>
          </a:xfrm>
          <a:prstGeom prst="rect">
            <a:avLst/>
          </a:prstGeom>
        </p:spPr>
      </p:pic>
      <p:pic>
        <p:nvPicPr>
          <p:cNvPr id="24" name="Graphic 23" descr="Artificial Intelligence outline">
            <a:extLst>
              <a:ext uri="{FF2B5EF4-FFF2-40B4-BE49-F238E27FC236}">
                <a16:creationId xmlns:a16="http://schemas.microsoft.com/office/drawing/2014/main" id="{C0ABDC73-3D7A-AA73-4DC2-F5D5AC3C1C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54352" y="1505839"/>
            <a:ext cx="914400" cy="914400"/>
          </a:xfrm>
          <a:prstGeom prst="rect">
            <a:avLst/>
          </a:prstGeom>
        </p:spPr>
      </p:pic>
      <p:sp>
        <p:nvSpPr>
          <p:cNvPr id="9" name="TextBox 8">
            <a:extLst>
              <a:ext uri="{FF2B5EF4-FFF2-40B4-BE49-F238E27FC236}">
                <a16:creationId xmlns:a16="http://schemas.microsoft.com/office/drawing/2014/main" id="{4FEFD4C2-747A-4C98-B3B5-8F06A7C85089}"/>
              </a:ext>
            </a:extLst>
          </p:cNvPr>
          <p:cNvSpPr txBox="1"/>
          <p:nvPr/>
        </p:nvSpPr>
        <p:spPr>
          <a:xfrm>
            <a:off x="6380677" y="368594"/>
            <a:ext cx="3315773" cy="523220"/>
          </a:xfrm>
          <a:prstGeom prst="rect">
            <a:avLst/>
          </a:prstGeom>
          <a:noFill/>
        </p:spPr>
        <p:txBody>
          <a:bodyPr wrap="square" rtlCol="0">
            <a:spAutoFit/>
          </a:bodyPr>
          <a:lstStyle/>
          <a:p>
            <a:pPr algn="r" rtl="1"/>
            <a:r>
              <a:rPr lang="ar-KW" sz="2800" dirty="0">
                <a:solidFill>
                  <a:schemeClr val="accent4">
                    <a:lumMod val="75000"/>
                  </a:schemeClr>
                </a:solidFill>
                <a:cs typeface="mohammad bold art 1" pitchFamily="2" charset="-78"/>
              </a:rPr>
              <a:t>تاريخ التقنيات المالية</a:t>
            </a:r>
            <a:endParaRPr lang="en-US" sz="2800" dirty="0">
              <a:solidFill>
                <a:schemeClr val="accent4">
                  <a:lumMod val="75000"/>
                </a:schemeClr>
              </a:solidFill>
              <a:cs typeface="mohammad bold art 1" pitchFamily="2" charset="-78"/>
            </a:endParaRPr>
          </a:p>
        </p:txBody>
      </p:sp>
      <p:sp>
        <p:nvSpPr>
          <p:cNvPr id="11" name="TextBox 10">
            <a:extLst>
              <a:ext uri="{FF2B5EF4-FFF2-40B4-BE49-F238E27FC236}">
                <a16:creationId xmlns:a16="http://schemas.microsoft.com/office/drawing/2014/main" id="{7AEC2525-DB1C-4542-96B6-BA2565024B6A}"/>
              </a:ext>
            </a:extLst>
          </p:cNvPr>
          <p:cNvSpPr txBox="1"/>
          <p:nvPr/>
        </p:nvSpPr>
        <p:spPr>
          <a:xfrm>
            <a:off x="2054352" y="368594"/>
            <a:ext cx="2898648" cy="523220"/>
          </a:xfrm>
          <a:prstGeom prst="rect">
            <a:avLst/>
          </a:prstGeom>
          <a:noFill/>
        </p:spPr>
        <p:txBody>
          <a:bodyPr wrap="square" rtlCol="0">
            <a:spAutoFit/>
          </a:bodyPr>
          <a:lstStyle/>
          <a:p>
            <a:r>
              <a:rPr lang="en-US" sz="2800" b="1" dirty="0">
                <a:solidFill>
                  <a:schemeClr val="accent4">
                    <a:lumMod val="75000"/>
                  </a:schemeClr>
                </a:solidFill>
              </a:rPr>
              <a:t>History of Fintech</a:t>
            </a:r>
          </a:p>
        </p:txBody>
      </p:sp>
      <p:sp>
        <p:nvSpPr>
          <p:cNvPr id="2" name="TextBox 1">
            <a:extLst>
              <a:ext uri="{FF2B5EF4-FFF2-40B4-BE49-F238E27FC236}">
                <a16:creationId xmlns:a16="http://schemas.microsoft.com/office/drawing/2014/main" id="{B40ADC54-9306-3020-7647-36D2AE012549}"/>
              </a:ext>
            </a:extLst>
          </p:cNvPr>
          <p:cNvSpPr txBox="1"/>
          <p:nvPr/>
        </p:nvSpPr>
        <p:spPr>
          <a:xfrm>
            <a:off x="4464981" y="2746373"/>
            <a:ext cx="1231271" cy="253916"/>
          </a:xfrm>
          <a:prstGeom prst="rect">
            <a:avLst/>
          </a:prstGeom>
          <a:noFill/>
        </p:spPr>
        <p:txBody>
          <a:bodyPr wrap="square" rtlCol="0">
            <a:spAutoFit/>
          </a:bodyPr>
          <a:lstStyle/>
          <a:p>
            <a:r>
              <a:rPr lang="en-US" sz="1050" b="1" dirty="0"/>
              <a:t>Launch of PayPal</a:t>
            </a:r>
          </a:p>
        </p:txBody>
      </p:sp>
      <p:sp>
        <p:nvSpPr>
          <p:cNvPr id="3" name="TextBox 2">
            <a:extLst>
              <a:ext uri="{FF2B5EF4-FFF2-40B4-BE49-F238E27FC236}">
                <a16:creationId xmlns:a16="http://schemas.microsoft.com/office/drawing/2014/main" id="{27E6B087-201D-6A36-ADB5-92A5519AA0B6}"/>
              </a:ext>
            </a:extLst>
          </p:cNvPr>
          <p:cNvSpPr txBox="1"/>
          <p:nvPr/>
        </p:nvSpPr>
        <p:spPr>
          <a:xfrm>
            <a:off x="6899042" y="2746373"/>
            <a:ext cx="1798860" cy="253916"/>
          </a:xfrm>
          <a:prstGeom prst="rect">
            <a:avLst/>
          </a:prstGeom>
          <a:noFill/>
        </p:spPr>
        <p:txBody>
          <a:bodyPr wrap="square" rtlCol="0">
            <a:spAutoFit/>
          </a:bodyPr>
          <a:lstStyle/>
          <a:p>
            <a:r>
              <a:rPr lang="en-US" sz="1050" b="1" dirty="0"/>
              <a:t>Introduction of the first ATM</a:t>
            </a:r>
          </a:p>
        </p:txBody>
      </p:sp>
      <p:sp>
        <p:nvSpPr>
          <p:cNvPr id="5" name="TextBox 4">
            <a:extLst>
              <a:ext uri="{FF2B5EF4-FFF2-40B4-BE49-F238E27FC236}">
                <a16:creationId xmlns:a16="http://schemas.microsoft.com/office/drawing/2014/main" id="{1B256101-C11C-AC12-D84D-F4BE437A3E65}"/>
              </a:ext>
            </a:extLst>
          </p:cNvPr>
          <p:cNvSpPr txBox="1"/>
          <p:nvPr/>
        </p:nvSpPr>
        <p:spPr>
          <a:xfrm>
            <a:off x="9900693" y="2590070"/>
            <a:ext cx="1798860" cy="415498"/>
          </a:xfrm>
          <a:prstGeom prst="rect">
            <a:avLst/>
          </a:prstGeom>
          <a:noFill/>
        </p:spPr>
        <p:txBody>
          <a:bodyPr wrap="square" rtlCol="0">
            <a:spAutoFit/>
          </a:bodyPr>
          <a:lstStyle/>
          <a:p>
            <a:r>
              <a:rPr lang="en-US" sz="1050" b="1" dirty="0"/>
              <a:t>First Transatlantic Telegraphic Cable</a:t>
            </a:r>
          </a:p>
        </p:txBody>
      </p:sp>
      <p:sp>
        <p:nvSpPr>
          <p:cNvPr id="7" name="TextBox 6">
            <a:extLst>
              <a:ext uri="{FF2B5EF4-FFF2-40B4-BE49-F238E27FC236}">
                <a16:creationId xmlns:a16="http://schemas.microsoft.com/office/drawing/2014/main" id="{A194DEEA-E517-9A1D-3AC4-74228CD5A355}"/>
              </a:ext>
            </a:extLst>
          </p:cNvPr>
          <p:cNvSpPr txBox="1"/>
          <p:nvPr/>
        </p:nvSpPr>
        <p:spPr>
          <a:xfrm>
            <a:off x="5597367" y="4544587"/>
            <a:ext cx="1934165" cy="253916"/>
          </a:xfrm>
          <a:prstGeom prst="rect">
            <a:avLst/>
          </a:prstGeom>
          <a:noFill/>
        </p:spPr>
        <p:txBody>
          <a:bodyPr wrap="square" rtlCol="0">
            <a:spAutoFit/>
          </a:bodyPr>
          <a:lstStyle/>
          <a:p>
            <a:r>
              <a:rPr lang="en-US" sz="1050" b="1" dirty="0"/>
              <a:t>Establishment of the NASDAQ</a:t>
            </a:r>
          </a:p>
        </p:txBody>
      </p:sp>
      <p:sp>
        <p:nvSpPr>
          <p:cNvPr id="12" name="TextBox 11">
            <a:extLst>
              <a:ext uri="{FF2B5EF4-FFF2-40B4-BE49-F238E27FC236}">
                <a16:creationId xmlns:a16="http://schemas.microsoft.com/office/drawing/2014/main" id="{07E9FB82-2E63-4609-B5FD-70AF6D852349}"/>
              </a:ext>
            </a:extLst>
          </p:cNvPr>
          <p:cNvSpPr txBox="1"/>
          <p:nvPr/>
        </p:nvSpPr>
        <p:spPr>
          <a:xfrm>
            <a:off x="3134866" y="4562820"/>
            <a:ext cx="1231271" cy="253916"/>
          </a:xfrm>
          <a:prstGeom prst="rect">
            <a:avLst/>
          </a:prstGeom>
          <a:noFill/>
        </p:spPr>
        <p:txBody>
          <a:bodyPr wrap="square" rtlCol="0">
            <a:spAutoFit/>
          </a:bodyPr>
          <a:lstStyle/>
          <a:p>
            <a:r>
              <a:rPr lang="en-US" sz="1050" b="1" dirty="0"/>
              <a:t>Launch of Bitcoin</a:t>
            </a:r>
          </a:p>
        </p:txBody>
      </p:sp>
      <p:sp>
        <p:nvSpPr>
          <p:cNvPr id="13" name="TextBox 12">
            <a:extLst>
              <a:ext uri="{FF2B5EF4-FFF2-40B4-BE49-F238E27FC236}">
                <a16:creationId xmlns:a16="http://schemas.microsoft.com/office/drawing/2014/main" id="{5F31B562-CFE2-E533-C978-65FD3FA3A8DD}"/>
              </a:ext>
            </a:extLst>
          </p:cNvPr>
          <p:cNvSpPr txBox="1"/>
          <p:nvPr/>
        </p:nvSpPr>
        <p:spPr>
          <a:xfrm>
            <a:off x="8255870" y="4487196"/>
            <a:ext cx="1934165" cy="253916"/>
          </a:xfrm>
          <a:prstGeom prst="rect">
            <a:avLst/>
          </a:prstGeom>
          <a:noFill/>
        </p:spPr>
        <p:txBody>
          <a:bodyPr wrap="square" rtlCol="0">
            <a:spAutoFit/>
          </a:bodyPr>
          <a:lstStyle/>
          <a:p>
            <a:r>
              <a:rPr lang="en-US" sz="1050" b="1" dirty="0"/>
              <a:t>First Diners Club Credit Card</a:t>
            </a:r>
          </a:p>
        </p:txBody>
      </p:sp>
      <p:sp>
        <p:nvSpPr>
          <p:cNvPr id="14" name="TextBox 13">
            <a:extLst>
              <a:ext uri="{FF2B5EF4-FFF2-40B4-BE49-F238E27FC236}">
                <a16:creationId xmlns:a16="http://schemas.microsoft.com/office/drawing/2014/main" id="{D9514579-364E-75C2-85A8-2D00101C97C2}"/>
              </a:ext>
            </a:extLst>
          </p:cNvPr>
          <p:cNvSpPr txBox="1"/>
          <p:nvPr/>
        </p:nvSpPr>
        <p:spPr>
          <a:xfrm>
            <a:off x="677549" y="2377041"/>
            <a:ext cx="1231271" cy="738664"/>
          </a:xfrm>
          <a:prstGeom prst="rect">
            <a:avLst/>
          </a:prstGeom>
          <a:noFill/>
        </p:spPr>
        <p:txBody>
          <a:bodyPr wrap="square" rtlCol="0">
            <a:spAutoFit/>
          </a:bodyPr>
          <a:lstStyle/>
          <a:p>
            <a:r>
              <a:rPr lang="en-US" sz="1050" b="1" dirty="0"/>
              <a:t>Present Time</a:t>
            </a:r>
          </a:p>
          <a:p>
            <a:r>
              <a:rPr lang="en-US" sz="1050" b="1" dirty="0"/>
              <a:t>Artificial Intelligence and Machine Learning </a:t>
            </a:r>
          </a:p>
        </p:txBody>
      </p:sp>
    </p:spTree>
    <p:extLst>
      <p:ext uri="{BB962C8B-B14F-4D97-AF65-F5344CB8AC3E}">
        <p14:creationId xmlns:p14="http://schemas.microsoft.com/office/powerpoint/2010/main" val="232696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AFFE1D-77B6-014D-376F-AC7EC3108F8E}"/>
              </a:ext>
            </a:extLst>
          </p:cNvPr>
          <p:cNvSpPr txBox="1"/>
          <p:nvPr/>
        </p:nvSpPr>
        <p:spPr>
          <a:xfrm>
            <a:off x="2603680" y="1744702"/>
            <a:ext cx="6749170" cy="1077218"/>
          </a:xfrm>
          <a:custGeom>
            <a:avLst/>
            <a:gdLst>
              <a:gd name="connsiteX0" fmla="*/ 0 w 6749170"/>
              <a:gd name="connsiteY0" fmla="*/ 0 h 1077218"/>
              <a:gd name="connsiteX1" fmla="*/ 359956 w 6749170"/>
              <a:gd name="connsiteY1" fmla="*/ 0 h 1077218"/>
              <a:gd name="connsiteX2" fmla="*/ 719911 w 6749170"/>
              <a:gd name="connsiteY2" fmla="*/ 0 h 1077218"/>
              <a:gd name="connsiteX3" fmla="*/ 1214851 w 6749170"/>
              <a:gd name="connsiteY3" fmla="*/ 0 h 1077218"/>
              <a:gd name="connsiteX4" fmla="*/ 1777281 w 6749170"/>
              <a:gd name="connsiteY4" fmla="*/ 0 h 1077218"/>
              <a:gd name="connsiteX5" fmla="*/ 2407204 w 6749170"/>
              <a:gd name="connsiteY5" fmla="*/ 0 h 1077218"/>
              <a:gd name="connsiteX6" fmla="*/ 2767160 w 6749170"/>
              <a:gd name="connsiteY6" fmla="*/ 0 h 1077218"/>
              <a:gd name="connsiteX7" fmla="*/ 3329591 w 6749170"/>
              <a:gd name="connsiteY7" fmla="*/ 0 h 1077218"/>
              <a:gd name="connsiteX8" fmla="*/ 3824530 w 6749170"/>
              <a:gd name="connsiteY8" fmla="*/ 0 h 1077218"/>
              <a:gd name="connsiteX9" fmla="*/ 4521944 w 6749170"/>
              <a:gd name="connsiteY9" fmla="*/ 0 h 1077218"/>
              <a:gd name="connsiteX10" fmla="*/ 5151866 w 6749170"/>
              <a:gd name="connsiteY10" fmla="*/ 0 h 1077218"/>
              <a:gd name="connsiteX11" fmla="*/ 5781789 w 6749170"/>
              <a:gd name="connsiteY11" fmla="*/ 0 h 1077218"/>
              <a:gd name="connsiteX12" fmla="*/ 6749170 w 6749170"/>
              <a:gd name="connsiteY12" fmla="*/ 0 h 1077218"/>
              <a:gd name="connsiteX13" fmla="*/ 6749170 w 6749170"/>
              <a:gd name="connsiteY13" fmla="*/ 538609 h 1077218"/>
              <a:gd name="connsiteX14" fmla="*/ 6749170 w 6749170"/>
              <a:gd name="connsiteY14" fmla="*/ 1077218 h 1077218"/>
              <a:gd name="connsiteX15" fmla="*/ 6254231 w 6749170"/>
              <a:gd name="connsiteY15" fmla="*/ 1077218 h 1077218"/>
              <a:gd name="connsiteX16" fmla="*/ 5624308 w 6749170"/>
              <a:gd name="connsiteY16" fmla="*/ 1077218 h 1077218"/>
              <a:gd name="connsiteX17" fmla="*/ 5061878 w 6749170"/>
              <a:gd name="connsiteY17" fmla="*/ 1077218 h 1077218"/>
              <a:gd name="connsiteX18" fmla="*/ 4566938 w 6749170"/>
              <a:gd name="connsiteY18" fmla="*/ 1077218 h 1077218"/>
              <a:gd name="connsiteX19" fmla="*/ 3869524 w 6749170"/>
              <a:gd name="connsiteY19" fmla="*/ 1077218 h 1077218"/>
              <a:gd name="connsiteX20" fmla="*/ 3239602 w 6749170"/>
              <a:gd name="connsiteY20" fmla="*/ 1077218 h 1077218"/>
              <a:gd name="connsiteX21" fmla="*/ 2744662 w 6749170"/>
              <a:gd name="connsiteY21" fmla="*/ 1077218 h 1077218"/>
              <a:gd name="connsiteX22" fmla="*/ 2384707 w 6749170"/>
              <a:gd name="connsiteY22" fmla="*/ 1077218 h 1077218"/>
              <a:gd name="connsiteX23" fmla="*/ 1754784 w 6749170"/>
              <a:gd name="connsiteY23" fmla="*/ 1077218 h 1077218"/>
              <a:gd name="connsiteX24" fmla="*/ 1192353 w 6749170"/>
              <a:gd name="connsiteY24" fmla="*/ 1077218 h 1077218"/>
              <a:gd name="connsiteX25" fmla="*/ 562431 w 6749170"/>
              <a:gd name="connsiteY25" fmla="*/ 1077218 h 1077218"/>
              <a:gd name="connsiteX26" fmla="*/ 0 w 6749170"/>
              <a:gd name="connsiteY26" fmla="*/ 1077218 h 1077218"/>
              <a:gd name="connsiteX27" fmla="*/ 0 w 6749170"/>
              <a:gd name="connsiteY27" fmla="*/ 560153 h 1077218"/>
              <a:gd name="connsiteX28" fmla="*/ 0 w 6749170"/>
              <a:gd name="connsiteY2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49170" h="1077218" extrusionOk="0">
                <a:moveTo>
                  <a:pt x="0" y="0"/>
                </a:moveTo>
                <a:cubicBezTo>
                  <a:pt x="179103" y="-31398"/>
                  <a:pt x="243688" y="30452"/>
                  <a:pt x="359956" y="0"/>
                </a:cubicBezTo>
                <a:cubicBezTo>
                  <a:pt x="476224" y="-30452"/>
                  <a:pt x="600770" y="21248"/>
                  <a:pt x="719911" y="0"/>
                </a:cubicBezTo>
                <a:cubicBezTo>
                  <a:pt x="839052" y="-21248"/>
                  <a:pt x="1020654" y="36503"/>
                  <a:pt x="1214851" y="0"/>
                </a:cubicBezTo>
                <a:cubicBezTo>
                  <a:pt x="1409048" y="-36503"/>
                  <a:pt x="1540749" y="52952"/>
                  <a:pt x="1777281" y="0"/>
                </a:cubicBezTo>
                <a:cubicBezTo>
                  <a:pt x="2013813" y="-52952"/>
                  <a:pt x="2234136" y="3547"/>
                  <a:pt x="2407204" y="0"/>
                </a:cubicBezTo>
                <a:cubicBezTo>
                  <a:pt x="2580272" y="-3547"/>
                  <a:pt x="2602184" y="36152"/>
                  <a:pt x="2767160" y="0"/>
                </a:cubicBezTo>
                <a:cubicBezTo>
                  <a:pt x="2932136" y="-36152"/>
                  <a:pt x="3158247" y="6221"/>
                  <a:pt x="3329591" y="0"/>
                </a:cubicBezTo>
                <a:cubicBezTo>
                  <a:pt x="3500935" y="-6221"/>
                  <a:pt x="3669848" y="2805"/>
                  <a:pt x="3824530" y="0"/>
                </a:cubicBezTo>
                <a:cubicBezTo>
                  <a:pt x="3979212" y="-2805"/>
                  <a:pt x="4314563" y="20733"/>
                  <a:pt x="4521944" y="0"/>
                </a:cubicBezTo>
                <a:cubicBezTo>
                  <a:pt x="4729325" y="-20733"/>
                  <a:pt x="4908414" y="36874"/>
                  <a:pt x="5151866" y="0"/>
                </a:cubicBezTo>
                <a:cubicBezTo>
                  <a:pt x="5395318" y="-36874"/>
                  <a:pt x="5493931" y="25055"/>
                  <a:pt x="5781789" y="0"/>
                </a:cubicBezTo>
                <a:cubicBezTo>
                  <a:pt x="6069647" y="-25055"/>
                  <a:pt x="6493328" y="6426"/>
                  <a:pt x="6749170" y="0"/>
                </a:cubicBezTo>
                <a:cubicBezTo>
                  <a:pt x="6749591" y="189722"/>
                  <a:pt x="6734220" y="423392"/>
                  <a:pt x="6749170" y="538609"/>
                </a:cubicBezTo>
                <a:cubicBezTo>
                  <a:pt x="6764120" y="653826"/>
                  <a:pt x="6711853" y="826686"/>
                  <a:pt x="6749170" y="1077218"/>
                </a:cubicBezTo>
                <a:cubicBezTo>
                  <a:pt x="6594781" y="1114564"/>
                  <a:pt x="6443149" y="1047427"/>
                  <a:pt x="6254231" y="1077218"/>
                </a:cubicBezTo>
                <a:cubicBezTo>
                  <a:pt x="6065313" y="1107009"/>
                  <a:pt x="5877044" y="1044255"/>
                  <a:pt x="5624308" y="1077218"/>
                </a:cubicBezTo>
                <a:cubicBezTo>
                  <a:pt x="5371572" y="1110181"/>
                  <a:pt x="5274006" y="1017703"/>
                  <a:pt x="5061878" y="1077218"/>
                </a:cubicBezTo>
                <a:cubicBezTo>
                  <a:pt x="4849750" y="1136733"/>
                  <a:pt x="4757166" y="1065411"/>
                  <a:pt x="4566938" y="1077218"/>
                </a:cubicBezTo>
                <a:cubicBezTo>
                  <a:pt x="4376710" y="1089025"/>
                  <a:pt x="4038096" y="1013903"/>
                  <a:pt x="3869524" y="1077218"/>
                </a:cubicBezTo>
                <a:cubicBezTo>
                  <a:pt x="3700952" y="1140533"/>
                  <a:pt x="3415224" y="1040217"/>
                  <a:pt x="3239602" y="1077218"/>
                </a:cubicBezTo>
                <a:cubicBezTo>
                  <a:pt x="3063980" y="1114219"/>
                  <a:pt x="2846797" y="1029725"/>
                  <a:pt x="2744662" y="1077218"/>
                </a:cubicBezTo>
                <a:cubicBezTo>
                  <a:pt x="2642527" y="1124711"/>
                  <a:pt x="2555451" y="1059470"/>
                  <a:pt x="2384707" y="1077218"/>
                </a:cubicBezTo>
                <a:cubicBezTo>
                  <a:pt x="2213964" y="1094966"/>
                  <a:pt x="1977139" y="1039502"/>
                  <a:pt x="1754784" y="1077218"/>
                </a:cubicBezTo>
                <a:cubicBezTo>
                  <a:pt x="1532429" y="1114934"/>
                  <a:pt x="1356213" y="1037196"/>
                  <a:pt x="1192353" y="1077218"/>
                </a:cubicBezTo>
                <a:cubicBezTo>
                  <a:pt x="1028493" y="1117240"/>
                  <a:pt x="842624" y="1068531"/>
                  <a:pt x="562431" y="1077218"/>
                </a:cubicBezTo>
                <a:cubicBezTo>
                  <a:pt x="282238" y="1085905"/>
                  <a:pt x="247281" y="1066003"/>
                  <a:pt x="0" y="1077218"/>
                </a:cubicBezTo>
                <a:cubicBezTo>
                  <a:pt x="-59557" y="857718"/>
                  <a:pt x="6687" y="774218"/>
                  <a:pt x="0" y="560153"/>
                </a:cubicBezTo>
                <a:cubicBezTo>
                  <a:pt x="-6687" y="346088"/>
                  <a:pt x="28999" y="233756"/>
                  <a:pt x="0" y="0"/>
                </a:cubicBezTo>
                <a:close/>
              </a:path>
            </a:pathLst>
          </a:custGeom>
          <a:noFill/>
          <a:ln>
            <a:solidFill>
              <a:schemeClr val="tx1"/>
            </a:solidFill>
            <a:extLst>
              <a:ext uri="{C807C97D-BFC1-408E-A445-0C87EB9F89A2}">
                <ask:lineSketchStyleProps xmlns:ask="http://schemas.microsoft.com/office/drawing/2018/sketchyshapes" sd="1364973256">
                  <a:prstGeom prst="rect">
                    <a:avLst/>
                  </a:prstGeom>
                  <ask:type>
                    <ask:lineSketchScribble/>
                  </ask:type>
                </ask:lineSketchStyleProps>
              </a:ext>
            </a:extLst>
          </a:ln>
        </p:spPr>
        <p:txBody>
          <a:bodyPr wrap="square" rtlCol="0">
            <a:spAutoFit/>
          </a:bodyPr>
          <a:lstStyle/>
          <a:p>
            <a:pPr algn="ctr"/>
            <a:r>
              <a:rPr lang="en-US" sz="3200" dirty="0">
                <a:solidFill>
                  <a:srgbClr val="023C5B"/>
                </a:solidFill>
              </a:rPr>
              <a:t>What was the </a:t>
            </a:r>
            <a:r>
              <a:rPr lang="en-US" sz="3200" b="1" dirty="0">
                <a:solidFill>
                  <a:srgbClr val="023C5B"/>
                </a:solidFill>
              </a:rPr>
              <a:t>first real-world transaction using Bitcoin?</a:t>
            </a:r>
          </a:p>
        </p:txBody>
      </p:sp>
      <p:pic>
        <p:nvPicPr>
          <p:cNvPr id="7" name="Graphic 6">
            <a:extLst>
              <a:ext uri="{FF2B5EF4-FFF2-40B4-BE49-F238E27FC236}">
                <a16:creationId xmlns:a16="http://schemas.microsoft.com/office/drawing/2014/main" id="{E76C74B1-B4AA-ECE2-C264-677FFB5EA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72480" y="3832615"/>
            <a:ext cx="831680" cy="831680"/>
          </a:xfrm>
          <a:prstGeom prst="rect">
            <a:avLst/>
          </a:prstGeom>
        </p:spPr>
      </p:pic>
      <p:sp>
        <p:nvSpPr>
          <p:cNvPr id="2" name="TextBox 1">
            <a:extLst>
              <a:ext uri="{FF2B5EF4-FFF2-40B4-BE49-F238E27FC236}">
                <a16:creationId xmlns:a16="http://schemas.microsoft.com/office/drawing/2014/main" id="{16D50504-E818-2C04-AE04-A4ACF4D3C019}"/>
              </a:ext>
            </a:extLst>
          </p:cNvPr>
          <p:cNvSpPr txBox="1"/>
          <p:nvPr/>
        </p:nvSpPr>
        <p:spPr>
          <a:xfrm>
            <a:off x="2603680" y="3055892"/>
            <a:ext cx="6749170" cy="1077218"/>
          </a:xfrm>
          <a:custGeom>
            <a:avLst/>
            <a:gdLst>
              <a:gd name="connsiteX0" fmla="*/ 0 w 6749170"/>
              <a:gd name="connsiteY0" fmla="*/ 0 h 1077218"/>
              <a:gd name="connsiteX1" fmla="*/ 359956 w 6749170"/>
              <a:gd name="connsiteY1" fmla="*/ 0 h 1077218"/>
              <a:gd name="connsiteX2" fmla="*/ 719911 w 6749170"/>
              <a:gd name="connsiteY2" fmla="*/ 0 h 1077218"/>
              <a:gd name="connsiteX3" fmla="*/ 1214851 w 6749170"/>
              <a:gd name="connsiteY3" fmla="*/ 0 h 1077218"/>
              <a:gd name="connsiteX4" fmla="*/ 1777281 w 6749170"/>
              <a:gd name="connsiteY4" fmla="*/ 0 h 1077218"/>
              <a:gd name="connsiteX5" fmla="*/ 2407204 w 6749170"/>
              <a:gd name="connsiteY5" fmla="*/ 0 h 1077218"/>
              <a:gd name="connsiteX6" fmla="*/ 2767160 w 6749170"/>
              <a:gd name="connsiteY6" fmla="*/ 0 h 1077218"/>
              <a:gd name="connsiteX7" fmla="*/ 3329591 w 6749170"/>
              <a:gd name="connsiteY7" fmla="*/ 0 h 1077218"/>
              <a:gd name="connsiteX8" fmla="*/ 3824530 w 6749170"/>
              <a:gd name="connsiteY8" fmla="*/ 0 h 1077218"/>
              <a:gd name="connsiteX9" fmla="*/ 4521944 w 6749170"/>
              <a:gd name="connsiteY9" fmla="*/ 0 h 1077218"/>
              <a:gd name="connsiteX10" fmla="*/ 5151866 w 6749170"/>
              <a:gd name="connsiteY10" fmla="*/ 0 h 1077218"/>
              <a:gd name="connsiteX11" fmla="*/ 5781789 w 6749170"/>
              <a:gd name="connsiteY11" fmla="*/ 0 h 1077218"/>
              <a:gd name="connsiteX12" fmla="*/ 6749170 w 6749170"/>
              <a:gd name="connsiteY12" fmla="*/ 0 h 1077218"/>
              <a:gd name="connsiteX13" fmla="*/ 6749170 w 6749170"/>
              <a:gd name="connsiteY13" fmla="*/ 538609 h 1077218"/>
              <a:gd name="connsiteX14" fmla="*/ 6749170 w 6749170"/>
              <a:gd name="connsiteY14" fmla="*/ 1077218 h 1077218"/>
              <a:gd name="connsiteX15" fmla="*/ 6254231 w 6749170"/>
              <a:gd name="connsiteY15" fmla="*/ 1077218 h 1077218"/>
              <a:gd name="connsiteX16" fmla="*/ 5624308 w 6749170"/>
              <a:gd name="connsiteY16" fmla="*/ 1077218 h 1077218"/>
              <a:gd name="connsiteX17" fmla="*/ 5061878 w 6749170"/>
              <a:gd name="connsiteY17" fmla="*/ 1077218 h 1077218"/>
              <a:gd name="connsiteX18" fmla="*/ 4566938 w 6749170"/>
              <a:gd name="connsiteY18" fmla="*/ 1077218 h 1077218"/>
              <a:gd name="connsiteX19" fmla="*/ 3869524 w 6749170"/>
              <a:gd name="connsiteY19" fmla="*/ 1077218 h 1077218"/>
              <a:gd name="connsiteX20" fmla="*/ 3239602 w 6749170"/>
              <a:gd name="connsiteY20" fmla="*/ 1077218 h 1077218"/>
              <a:gd name="connsiteX21" fmla="*/ 2744662 w 6749170"/>
              <a:gd name="connsiteY21" fmla="*/ 1077218 h 1077218"/>
              <a:gd name="connsiteX22" fmla="*/ 2384707 w 6749170"/>
              <a:gd name="connsiteY22" fmla="*/ 1077218 h 1077218"/>
              <a:gd name="connsiteX23" fmla="*/ 1754784 w 6749170"/>
              <a:gd name="connsiteY23" fmla="*/ 1077218 h 1077218"/>
              <a:gd name="connsiteX24" fmla="*/ 1192353 w 6749170"/>
              <a:gd name="connsiteY24" fmla="*/ 1077218 h 1077218"/>
              <a:gd name="connsiteX25" fmla="*/ 562431 w 6749170"/>
              <a:gd name="connsiteY25" fmla="*/ 1077218 h 1077218"/>
              <a:gd name="connsiteX26" fmla="*/ 0 w 6749170"/>
              <a:gd name="connsiteY26" fmla="*/ 1077218 h 1077218"/>
              <a:gd name="connsiteX27" fmla="*/ 0 w 6749170"/>
              <a:gd name="connsiteY27" fmla="*/ 560153 h 1077218"/>
              <a:gd name="connsiteX28" fmla="*/ 0 w 6749170"/>
              <a:gd name="connsiteY28"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49170" h="1077218" extrusionOk="0">
                <a:moveTo>
                  <a:pt x="0" y="0"/>
                </a:moveTo>
                <a:cubicBezTo>
                  <a:pt x="179103" y="-31398"/>
                  <a:pt x="243688" y="30452"/>
                  <a:pt x="359956" y="0"/>
                </a:cubicBezTo>
                <a:cubicBezTo>
                  <a:pt x="476224" y="-30452"/>
                  <a:pt x="600770" y="21248"/>
                  <a:pt x="719911" y="0"/>
                </a:cubicBezTo>
                <a:cubicBezTo>
                  <a:pt x="839052" y="-21248"/>
                  <a:pt x="1020654" y="36503"/>
                  <a:pt x="1214851" y="0"/>
                </a:cubicBezTo>
                <a:cubicBezTo>
                  <a:pt x="1409048" y="-36503"/>
                  <a:pt x="1540749" y="52952"/>
                  <a:pt x="1777281" y="0"/>
                </a:cubicBezTo>
                <a:cubicBezTo>
                  <a:pt x="2013813" y="-52952"/>
                  <a:pt x="2234136" y="3547"/>
                  <a:pt x="2407204" y="0"/>
                </a:cubicBezTo>
                <a:cubicBezTo>
                  <a:pt x="2580272" y="-3547"/>
                  <a:pt x="2602184" y="36152"/>
                  <a:pt x="2767160" y="0"/>
                </a:cubicBezTo>
                <a:cubicBezTo>
                  <a:pt x="2932136" y="-36152"/>
                  <a:pt x="3158247" y="6221"/>
                  <a:pt x="3329591" y="0"/>
                </a:cubicBezTo>
                <a:cubicBezTo>
                  <a:pt x="3500935" y="-6221"/>
                  <a:pt x="3669848" y="2805"/>
                  <a:pt x="3824530" y="0"/>
                </a:cubicBezTo>
                <a:cubicBezTo>
                  <a:pt x="3979212" y="-2805"/>
                  <a:pt x="4314563" y="20733"/>
                  <a:pt x="4521944" y="0"/>
                </a:cubicBezTo>
                <a:cubicBezTo>
                  <a:pt x="4729325" y="-20733"/>
                  <a:pt x="4908414" y="36874"/>
                  <a:pt x="5151866" y="0"/>
                </a:cubicBezTo>
                <a:cubicBezTo>
                  <a:pt x="5395318" y="-36874"/>
                  <a:pt x="5493931" y="25055"/>
                  <a:pt x="5781789" y="0"/>
                </a:cubicBezTo>
                <a:cubicBezTo>
                  <a:pt x="6069647" y="-25055"/>
                  <a:pt x="6493328" y="6426"/>
                  <a:pt x="6749170" y="0"/>
                </a:cubicBezTo>
                <a:cubicBezTo>
                  <a:pt x="6749591" y="189722"/>
                  <a:pt x="6734220" y="423392"/>
                  <a:pt x="6749170" y="538609"/>
                </a:cubicBezTo>
                <a:cubicBezTo>
                  <a:pt x="6764120" y="653826"/>
                  <a:pt x="6711853" y="826686"/>
                  <a:pt x="6749170" y="1077218"/>
                </a:cubicBezTo>
                <a:cubicBezTo>
                  <a:pt x="6594781" y="1114564"/>
                  <a:pt x="6443149" y="1047427"/>
                  <a:pt x="6254231" y="1077218"/>
                </a:cubicBezTo>
                <a:cubicBezTo>
                  <a:pt x="6065313" y="1107009"/>
                  <a:pt x="5877044" y="1044255"/>
                  <a:pt x="5624308" y="1077218"/>
                </a:cubicBezTo>
                <a:cubicBezTo>
                  <a:pt x="5371572" y="1110181"/>
                  <a:pt x="5274006" y="1017703"/>
                  <a:pt x="5061878" y="1077218"/>
                </a:cubicBezTo>
                <a:cubicBezTo>
                  <a:pt x="4849750" y="1136733"/>
                  <a:pt x="4757166" y="1065411"/>
                  <a:pt x="4566938" y="1077218"/>
                </a:cubicBezTo>
                <a:cubicBezTo>
                  <a:pt x="4376710" y="1089025"/>
                  <a:pt x="4038096" y="1013903"/>
                  <a:pt x="3869524" y="1077218"/>
                </a:cubicBezTo>
                <a:cubicBezTo>
                  <a:pt x="3700952" y="1140533"/>
                  <a:pt x="3415224" y="1040217"/>
                  <a:pt x="3239602" y="1077218"/>
                </a:cubicBezTo>
                <a:cubicBezTo>
                  <a:pt x="3063980" y="1114219"/>
                  <a:pt x="2846797" y="1029725"/>
                  <a:pt x="2744662" y="1077218"/>
                </a:cubicBezTo>
                <a:cubicBezTo>
                  <a:pt x="2642527" y="1124711"/>
                  <a:pt x="2555451" y="1059470"/>
                  <a:pt x="2384707" y="1077218"/>
                </a:cubicBezTo>
                <a:cubicBezTo>
                  <a:pt x="2213964" y="1094966"/>
                  <a:pt x="1977139" y="1039502"/>
                  <a:pt x="1754784" y="1077218"/>
                </a:cubicBezTo>
                <a:cubicBezTo>
                  <a:pt x="1532429" y="1114934"/>
                  <a:pt x="1356213" y="1037196"/>
                  <a:pt x="1192353" y="1077218"/>
                </a:cubicBezTo>
                <a:cubicBezTo>
                  <a:pt x="1028493" y="1117240"/>
                  <a:pt x="842624" y="1068531"/>
                  <a:pt x="562431" y="1077218"/>
                </a:cubicBezTo>
                <a:cubicBezTo>
                  <a:pt x="282238" y="1085905"/>
                  <a:pt x="247281" y="1066003"/>
                  <a:pt x="0" y="1077218"/>
                </a:cubicBezTo>
                <a:cubicBezTo>
                  <a:pt x="-59557" y="857718"/>
                  <a:pt x="6687" y="774218"/>
                  <a:pt x="0" y="560153"/>
                </a:cubicBezTo>
                <a:cubicBezTo>
                  <a:pt x="-6687" y="346088"/>
                  <a:pt x="28999" y="233756"/>
                  <a:pt x="0" y="0"/>
                </a:cubicBezTo>
                <a:close/>
              </a:path>
            </a:pathLst>
          </a:custGeom>
          <a:noFill/>
          <a:ln>
            <a:solidFill>
              <a:schemeClr val="tx1"/>
            </a:solidFill>
            <a:extLst>
              <a:ext uri="{C807C97D-BFC1-408E-A445-0C87EB9F89A2}">
                <ask:lineSketchStyleProps xmlns:ask="http://schemas.microsoft.com/office/drawing/2018/sketchyshapes" sd="1364973256">
                  <a:prstGeom prst="rect">
                    <a:avLst/>
                  </a:prstGeom>
                  <ask:type>
                    <ask:lineSketchScribble/>
                  </ask:type>
                </ask:lineSketchStyleProps>
              </a:ext>
            </a:extLst>
          </a:ln>
        </p:spPr>
        <p:txBody>
          <a:bodyPr wrap="square" rtlCol="0">
            <a:spAutoFit/>
          </a:bodyPr>
          <a:lstStyle/>
          <a:p>
            <a:pPr algn="ctr"/>
            <a:r>
              <a:rPr lang="ar-KW" sz="3200" b="1" dirty="0">
                <a:solidFill>
                  <a:srgbClr val="023C5B"/>
                </a:solidFill>
                <a:cs typeface="mohammad bold art 1" pitchFamily="2" charset="-78"/>
              </a:rPr>
              <a:t>ما هي أول معاملة تمت باستخدام عملة البتكوين؟</a:t>
            </a:r>
            <a:endParaRPr lang="en-US" sz="3200" b="1" dirty="0">
              <a:solidFill>
                <a:srgbClr val="023C5B"/>
              </a:solidFill>
              <a:cs typeface="mohammad bold art 1" pitchFamily="2" charset="-78"/>
            </a:endParaRPr>
          </a:p>
        </p:txBody>
      </p:sp>
    </p:spTree>
    <p:extLst>
      <p:ext uri="{BB962C8B-B14F-4D97-AF65-F5344CB8AC3E}">
        <p14:creationId xmlns:p14="http://schemas.microsoft.com/office/powerpoint/2010/main" val="394139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B1CA7-158D-AF8B-CFF4-5B6A4EE3446A}"/>
              </a:ext>
            </a:extLst>
          </p:cNvPr>
          <p:cNvSpPr txBox="1"/>
          <p:nvPr/>
        </p:nvSpPr>
        <p:spPr>
          <a:xfrm>
            <a:off x="495299" y="2213997"/>
            <a:ext cx="5977930" cy="954107"/>
          </a:xfrm>
          <a:custGeom>
            <a:avLst/>
            <a:gdLst>
              <a:gd name="connsiteX0" fmla="*/ 0 w 5977930"/>
              <a:gd name="connsiteY0" fmla="*/ 0 h 954107"/>
              <a:gd name="connsiteX1" fmla="*/ 597793 w 5977930"/>
              <a:gd name="connsiteY1" fmla="*/ 0 h 954107"/>
              <a:gd name="connsiteX2" fmla="*/ 1135807 w 5977930"/>
              <a:gd name="connsiteY2" fmla="*/ 0 h 954107"/>
              <a:gd name="connsiteX3" fmla="*/ 1554262 w 5977930"/>
              <a:gd name="connsiteY3" fmla="*/ 0 h 954107"/>
              <a:gd name="connsiteX4" fmla="*/ 2092276 w 5977930"/>
              <a:gd name="connsiteY4" fmla="*/ 0 h 954107"/>
              <a:gd name="connsiteX5" fmla="*/ 2749848 w 5977930"/>
              <a:gd name="connsiteY5" fmla="*/ 0 h 954107"/>
              <a:gd name="connsiteX6" fmla="*/ 3467199 w 5977930"/>
              <a:gd name="connsiteY6" fmla="*/ 0 h 954107"/>
              <a:gd name="connsiteX7" fmla="*/ 3945434 w 5977930"/>
              <a:gd name="connsiteY7" fmla="*/ 0 h 954107"/>
              <a:gd name="connsiteX8" fmla="*/ 4543227 w 5977930"/>
              <a:gd name="connsiteY8" fmla="*/ 0 h 954107"/>
              <a:gd name="connsiteX9" fmla="*/ 4961682 w 5977930"/>
              <a:gd name="connsiteY9" fmla="*/ 0 h 954107"/>
              <a:gd name="connsiteX10" fmla="*/ 5439916 w 5977930"/>
              <a:gd name="connsiteY10" fmla="*/ 0 h 954107"/>
              <a:gd name="connsiteX11" fmla="*/ 5977930 w 5977930"/>
              <a:gd name="connsiteY11" fmla="*/ 0 h 954107"/>
              <a:gd name="connsiteX12" fmla="*/ 5977930 w 5977930"/>
              <a:gd name="connsiteY12" fmla="*/ 448430 h 954107"/>
              <a:gd name="connsiteX13" fmla="*/ 5977930 w 5977930"/>
              <a:gd name="connsiteY13" fmla="*/ 954107 h 954107"/>
              <a:gd name="connsiteX14" fmla="*/ 5320358 w 5977930"/>
              <a:gd name="connsiteY14" fmla="*/ 954107 h 954107"/>
              <a:gd name="connsiteX15" fmla="*/ 4842123 w 5977930"/>
              <a:gd name="connsiteY15" fmla="*/ 954107 h 954107"/>
              <a:gd name="connsiteX16" fmla="*/ 4184551 w 5977930"/>
              <a:gd name="connsiteY16" fmla="*/ 954107 h 954107"/>
              <a:gd name="connsiteX17" fmla="*/ 3586758 w 5977930"/>
              <a:gd name="connsiteY17" fmla="*/ 954107 h 954107"/>
              <a:gd name="connsiteX18" fmla="*/ 2869406 w 5977930"/>
              <a:gd name="connsiteY18" fmla="*/ 954107 h 954107"/>
              <a:gd name="connsiteX19" fmla="*/ 2391172 w 5977930"/>
              <a:gd name="connsiteY19" fmla="*/ 954107 h 954107"/>
              <a:gd name="connsiteX20" fmla="*/ 1673820 w 5977930"/>
              <a:gd name="connsiteY20" fmla="*/ 954107 h 954107"/>
              <a:gd name="connsiteX21" fmla="*/ 1135807 w 5977930"/>
              <a:gd name="connsiteY21" fmla="*/ 954107 h 954107"/>
              <a:gd name="connsiteX22" fmla="*/ 0 w 5977930"/>
              <a:gd name="connsiteY22" fmla="*/ 954107 h 954107"/>
              <a:gd name="connsiteX23" fmla="*/ 0 w 5977930"/>
              <a:gd name="connsiteY23" fmla="*/ 486595 h 954107"/>
              <a:gd name="connsiteX24" fmla="*/ 0 w 5977930"/>
              <a:gd name="connsiteY24" fmla="*/ 0 h 95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7930" h="954107" fill="none" extrusionOk="0">
                <a:moveTo>
                  <a:pt x="0" y="0"/>
                </a:moveTo>
                <a:cubicBezTo>
                  <a:pt x="196962" y="-31573"/>
                  <a:pt x="465251" y="13388"/>
                  <a:pt x="597793" y="0"/>
                </a:cubicBezTo>
                <a:cubicBezTo>
                  <a:pt x="730335" y="-13388"/>
                  <a:pt x="1010372" y="21315"/>
                  <a:pt x="1135807" y="0"/>
                </a:cubicBezTo>
                <a:cubicBezTo>
                  <a:pt x="1261242" y="-21315"/>
                  <a:pt x="1355669" y="5962"/>
                  <a:pt x="1554262" y="0"/>
                </a:cubicBezTo>
                <a:cubicBezTo>
                  <a:pt x="1752855" y="-5962"/>
                  <a:pt x="1936110" y="28513"/>
                  <a:pt x="2092276" y="0"/>
                </a:cubicBezTo>
                <a:cubicBezTo>
                  <a:pt x="2248442" y="-28513"/>
                  <a:pt x="2556903" y="66314"/>
                  <a:pt x="2749848" y="0"/>
                </a:cubicBezTo>
                <a:cubicBezTo>
                  <a:pt x="2942793" y="-66314"/>
                  <a:pt x="3127405" y="13583"/>
                  <a:pt x="3467199" y="0"/>
                </a:cubicBezTo>
                <a:cubicBezTo>
                  <a:pt x="3806993" y="-13583"/>
                  <a:pt x="3807232" y="52174"/>
                  <a:pt x="3945434" y="0"/>
                </a:cubicBezTo>
                <a:cubicBezTo>
                  <a:pt x="4083636" y="-52174"/>
                  <a:pt x="4317201" y="67361"/>
                  <a:pt x="4543227" y="0"/>
                </a:cubicBezTo>
                <a:cubicBezTo>
                  <a:pt x="4769253" y="-67361"/>
                  <a:pt x="4816958" y="32371"/>
                  <a:pt x="4961682" y="0"/>
                </a:cubicBezTo>
                <a:cubicBezTo>
                  <a:pt x="5106406" y="-32371"/>
                  <a:pt x="5341187" y="45501"/>
                  <a:pt x="5439916" y="0"/>
                </a:cubicBezTo>
                <a:cubicBezTo>
                  <a:pt x="5538645" y="-45501"/>
                  <a:pt x="5768660" y="21654"/>
                  <a:pt x="5977930" y="0"/>
                </a:cubicBezTo>
                <a:cubicBezTo>
                  <a:pt x="6011461" y="181588"/>
                  <a:pt x="5954891" y="270864"/>
                  <a:pt x="5977930" y="448430"/>
                </a:cubicBezTo>
                <a:cubicBezTo>
                  <a:pt x="6000969" y="625996"/>
                  <a:pt x="5922219" y="849703"/>
                  <a:pt x="5977930" y="954107"/>
                </a:cubicBezTo>
                <a:cubicBezTo>
                  <a:pt x="5702359" y="960314"/>
                  <a:pt x="5493886" y="952549"/>
                  <a:pt x="5320358" y="954107"/>
                </a:cubicBezTo>
                <a:cubicBezTo>
                  <a:pt x="5146830" y="955665"/>
                  <a:pt x="5040664" y="901549"/>
                  <a:pt x="4842123" y="954107"/>
                </a:cubicBezTo>
                <a:cubicBezTo>
                  <a:pt x="4643583" y="1006665"/>
                  <a:pt x="4406394" y="891472"/>
                  <a:pt x="4184551" y="954107"/>
                </a:cubicBezTo>
                <a:cubicBezTo>
                  <a:pt x="3962708" y="1016742"/>
                  <a:pt x="3873073" y="906424"/>
                  <a:pt x="3586758" y="954107"/>
                </a:cubicBezTo>
                <a:cubicBezTo>
                  <a:pt x="3300443" y="1001790"/>
                  <a:pt x="3081854" y="931922"/>
                  <a:pt x="2869406" y="954107"/>
                </a:cubicBezTo>
                <a:cubicBezTo>
                  <a:pt x="2656958" y="976292"/>
                  <a:pt x="2508622" y="937798"/>
                  <a:pt x="2391172" y="954107"/>
                </a:cubicBezTo>
                <a:cubicBezTo>
                  <a:pt x="2273722" y="970416"/>
                  <a:pt x="1894219" y="926388"/>
                  <a:pt x="1673820" y="954107"/>
                </a:cubicBezTo>
                <a:cubicBezTo>
                  <a:pt x="1453421" y="981826"/>
                  <a:pt x="1338362" y="934045"/>
                  <a:pt x="1135807" y="954107"/>
                </a:cubicBezTo>
                <a:cubicBezTo>
                  <a:pt x="933252" y="974169"/>
                  <a:pt x="231705" y="820703"/>
                  <a:pt x="0" y="954107"/>
                </a:cubicBezTo>
                <a:cubicBezTo>
                  <a:pt x="-2944" y="851066"/>
                  <a:pt x="27618" y="648156"/>
                  <a:pt x="0" y="486595"/>
                </a:cubicBezTo>
                <a:cubicBezTo>
                  <a:pt x="-27618" y="325034"/>
                  <a:pt x="57423" y="122445"/>
                  <a:pt x="0" y="0"/>
                </a:cubicBezTo>
                <a:close/>
              </a:path>
              <a:path w="5977930" h="954107" stroke="0" extrusionOk="0">
                <a:moveTo>
                  <a:pt x="0" y="0"/>
                </a:moveTo>
                <a:cubicBezTo>
                  <a:pt x="212467" y="-5588"/>
                  <a:pt x="494987" y="78163"/>
                  <a:pt x="657572" y="0"/>
                </a:cubicBezTo>
                <a:cubicBezTo>
                  <a:pt x="820157" y="-78163"/>
                  <a:pt x="927408" y="33283"/>
                  <a:pt x="1135807" y="0"/>
                </a:cubicBezTo>
                <a:cubicBezTo>
                  <a:pt x="1344207" y="-33283"/>
                  <a:pt x="1512872" y="40674"/>
                  <a:pt x="1733600" y="0"/>
                </a:cubicBezTo>
                <a:cubicBezTo>
                  <a:pt x="1954328" y="-40674"/>
                  <a:pt x="2031741" y="13204"/>
                  <a:pt x="2271613" y="0"/>
                </a:cubicBezTo>
                <a:cubicBezTo>
                  <a:pt x="2511485" y="-13204"/>
                  <a:pt x="2740373" y="19940"/>
                  <a:pt x="2869406" y="0"/>
                </a:cubicBezTo>
                <a:cubicBezTo>
                  <a:pt x="2998439" y="-19940"/>
                  <a:pt x="3384904" y="9120"/>
                  <a:pt x="3526979" y="0"/>
                </a:cubicBezTo>
                <a:cubicBezTo>
                  <a:pt x="3669054" y="-9120"/>
                  <a:pt x="3825454" y="5727"/>
                  <a:pt x="3945434" y="0"/>
                </a:cubicBezTo>
                <a:cubicBezTo>
                  <a:pt x="4065415" y="-5727"/>
                  <a:pt x="4224238" y="57380"/>
                  <a:pt x="4483448" y="0"/>
                </a:cubicBezTo>
                <a:cubicBezTo>
                  <a:pt x="4742658" y="-57380"/>
                  <a:pt x="4942333" y="32942"/>
                  <a:pt x="5081241" y="0"/>
                </a:cubicBezTo>
                <a:cubicBezTo>
                  <a:pt x="5220149" y="-32942"/>
                  <a:pt x="5568981" y="54351"/>
                  <a:pt x="5977930" y="0"/>
                </a:cubicBezTo>
                <a:cubicBezTo>
                  <a:pt x="5982165" y="155800"/>
                  <a:pt x="5965599" y="378941"/>
                  <a:pt x="5977930" y="496136"/>
                </a:cubicBezTo>
                <a:cubicBezTo>
                  <a:pt x="5990261" y="613331"/>
                  <a:pt x="5971762" y="738734"/>
                  <a:pt x="5977930" y="954107"/>
                </a:cubicBezTo>
                <a:cubicBezTo>
                  <a:pt x="5851040" y="972138"/>
                  <a:pt x="5724877" y="933169"/>
                  <a:pt x="5559475" y="954107"/>
                </a:cubicBezTo>
                <a:cubicBezTo>
                  <a:pt x="5394074" y="975045"/>
                  <a:pt x="5253995" y="919791"/>
                  <a:pt x="5141020" y="954107"/>
                </a:cubicBezTo>
                <a:cubicBezTo>
                  <a:pt x="5028045" y="988423"/>
                  <a:pt x="4846863" y="909432"/>
                  <a:pt x="4603006" y="954107"/>
                </a:cubicBezTo>
                <a:cubicBezTo>
                  <a:pt x="4359149" y="998782"/>
                  <a:pt x="4219537" y="898248"/>
                  <a:pt x="4064992" y="954107"/>
                </a:cubicBezTo>
                <a:cubicBezTo>
                  <a:pt x="3910447" y="1009966"/>
                  <a:pt x="3574083" y="950289"/>
                  <a:pt x="3347641" y="954107"/>
                </a:cubicBezTo>
                <a:cubicBezTo>
                  <a:pt x="3121199" y="957925"/>
                  <a:pt x="2786361" y="879933"/>
                  <a:pt x="2630289" y="954107"/>
                </a:cubicBezTo>
                <a:cubicBezTo>
                  <a:pt x="2474217" y="1028281"/>
                  <a:pt x="2367688" y="939294"/>
                  <a:pt x="2152055" y="954107"/>
                </a:cubicBezTo>
                <a:cubicBezTo>
                  <a:pt x="1936422" y="968920"/>
                  <a:pt x="1822541" y="938825"/>
                  <a:pt x="1673820" y="954107"/>
                </a:cubicBezTo>
                <a:cubicBezTo>
                  <a:pt x="1525099" y="969389"/>
                  <a:pt x="1353041" y="931207"/>
                  <a:pt x="1255365" y="954107"/>
                </a:cubicBezTo>
                <a:cubicBezTo>
                  <a:pt x="1157690" y="977007"/>
                  <a:pt x="885013" y="890416"/>
                  <a:pt x="597793" y="954107"/>
                </a:cubicBezTo>
                <a:cubicBezTo>
                  <a:pt x="310573" y="1017798"/>
                  <a:pt x="296037" y="926325"/>
                  <a:pt x="0" y="954107"/>
                </a:cubicBezTo>
                <a:cubicBezTo>
                  <a:pt x="-25808" y="809171"/>
                  <a:pt x="20311" y="648475"/>
                  <a:pt x="0" y="496136"/>
                </a:cubicBezTo>
                <a:cubicBezTo>
                  <a:pt x="-20311" y="343797"/>
                  <a:pt x="15593" y="145359"/>
                  <a:pt x="0" y="0"/>
                </a:cubicBezTo>
                <a:close/>
              </a:path>
            </a:pathLst>
          </a:custGeom>
          <a:solidFill>
            <a:srgbClr val="E7E7E7"/>
          </a:solidFill>
          <a:ln>
            <a:solidFill>
              <a:schemeClr val="tx1"/>
            </a:solidFill>
            <a:extLst>
              <a:ext uri="{C807C97D-BFC1-408E-A445-0C87EB9F89A2}">
                <ask:lineSketchStyleProps xmlns:ask="http://schemas.microsoft.com/office/drawing/2018/sketchyshapes" sd="494160050">
                  <a:prstGeom prst="rect">
                    <a:avLst/>
                  </a:prstGeom>
                  <ask:type>
                    <ask:lineSketchScribble/>
                  </ask:type>
                </ask:lineSketchStyleProps>
              </a:ext>
            </a:extLst>
          </a:ln>
        </p:spPr>
        <p:txBody>
          <a:bodyPr wrap="square" rtlCol="0">
            <a:spAutoFit/>
          </a:bodyPr>
          <a:lstStyle/>
          <a:p>
            <a:r>
              <a:rPr lang="en-US" sz="2800" b="1" dirty="0">
                <a:solidFill>
                  <a:srgbClr val="023C5B"/>
                </a:solidFill>
              </a:rPr>
              <a:t>May 22, 2010</a:t>
            </a:r>
          </a:p>
          <a:p>
            <a:r>
              <a:rPr lang="en-US" sz="2800" dirty="0"/>
              <a:t>2 Pizzas = 10,000 bitcoin = $41</a:t>
            </a:r>
          </a:p>
        </p:txBody>
      </p:sp>
      <p:sp>
        <p:nvSpPr>
          <p:cNvPr id="5" name="TextBox 4">
            <a:extLst>
              <a:ext uri="{FF2B5EF4-FFF2-40B4-BE49-F238E27FC236}">
                <a16:creationId xmlns:a16="http://schemas.microsoft.com/office/drawing/2014/main" id="{1A3795E6-EE24-4B7A-A0C4-2E81ADFBB4E8}"/>
              </a:ext>
            </a:extLst>
          </p:cNvPr>
          <p:cNvSpPr txBox="1"/>
          <p:nvPr/>
        </p:nvSpPr>
        <p:spPr>
          <a:xfrm>
            <a:off x="495298" y="3273535"/>
            <a:ext cx="5977931" cy="1384995"/>
          </a:xfrm>
          <a:custGeom>
            <a:avLst/>
            <a:gdLst>
              <a:gd name="connsiteX0" fmla="*/ 0 w 5977931"/>
              <a:gd name="connsiteY0" fmla="*/ 0 h 1384995"/>
              <a:gd name="connsiteX1" fmla="*/ 657572 w 5977931"/>
              <a:gd name="connsiteY1" fmla="*/ 0 h 1384995"/>
              <a:gd name="connsiteX2" fmla="*/ 1076028 w 5977931"/>
              <a:gd name="connsiteY2" fmla="*/ 0 h 1384995"/>
              <a:gd name="connsiteX3" fmla="*/ 1614041 w 5977931"/>
              <a:gd name="connsiteY3" fmla="*/ 0 h 1384995"/>
              <a:gd name="connsiteX4" fmla="*/ 2331393 w 5977931"/>
              <a:gd name="connsiteY4" fmla="*/ 0 h 1384995"/>
              <a:gd name="connsiteX5" fmla="*/ 2929186 w 5977931"/>
              <a:gd name="connsiteY5" fmla="*/ 0 h 1384995"/>
              <a:gd name="connsiteX6" fmla="*/ 3586759 w 5977931"/>
              <a:gd name="connsiteY6" fmla="*/ 0 h 1384995"/>
              <a:gd name="connsiteX7" fmla="*/ 4124772 w 5977931"/>
              <a:gd name="connsiteY7" fmla="*/ 0 h 1384995"/>
              <a:gd name="connsiteX8" fmla="*/ 4722565 w 5977931"/>
              <a:gd name="connsiteY8" fmla="*/ 0 h 1384995"/>
              <a:gd name="connsiteX9" fmla="*/ 5439917 w 5977931"/>
              <a:gd name="connsiteY9" fmla="*/ 0 h 1384995"/>
              <a:gd name="connsiteX10" fmla="*/ 5977931 w 5977931"/>
              <a:gd name="connsiteY10" fmla="*/ 0 h 1384995"/>
              <a:gd name="connsiteX11" fmla="*/ 5977931 w 5977931"/>
              <a:gd name="connsiteY11" fmla="*/ 475515 h 1384995"/>
              <a:gd name="connsiteX12" fmla="*/ 5977931 w 5977931"/>
              <a:gd name="connsiteY12" fmla="*/ 909480 h 1384995"/>
              <a:gd name="connsiteX13" fmla="*/ 5977931 w 5977931"/>
              <a:gd name="connsiteY13" fmla="*/ 1384995 h 1384995"/>
              <a:gd name="connsiteX14" fmla="*/ 5380138 w 5977931"/>
              <a:gd name="connsiteY14" fmla="*/ 1384995 h 1384995"/>
              <a:gd name="connsiteX15" fmla="*/ 4782345 w 5977931"/>
              <a:gd name="connsiteY15" fmla="*/ 1384995 h 1384995"/>
              <a:gd name="connsiteX16" fmla="*/ 4304110 w 5977931"/>
              <a:gd name="connsiteY16" fmla="*/ 1384995 h 1384995"/>
              <a:gd name="connsiteX17" fmla="*/ 3706317 w 5977931"/>
              <a:gd name="connsiteY17" fmla="*/ 1384995 h 1384995"/>
              <a:gd name="connsiteX18" fmla="*/ 3108524 w 5977931"/>
              <a:gd name="connsiteY18" fmla="*/ 1384995 h 1384995"/>
              <a:gd name="connsiteX19" fmla="*/ 2510731 w 5977931"/>
              <a:gd name="connsiteY19" fmla="*/ 1384995 h 1384995"/>
              <a:gd name="connsiteX20" fmla="*/ 1912938 w 5977931"/>
              <a:gd name="connsiteY20" fmla="*/ 1384995 h 1384995"/>
              <a:gd name="connsiteX21" fmla="*/ 1374924 w 5977931"/>
              <a:gd name="connsiteY21" fmla="*/ 1384995 h 1384995"/>
              <a:gd name="connsiteX22" fmla="*/ 717352 w 5977931"/>
              <a:gd name="connsiteY22" fmla="*/ 1384995 h 1384995"/>
              <a:gd name="connsiteX23" fmla="*/ 0 w 5977931"/>
              <a:gd name="connsiteY23" fmla="*/ 1384995 h 1384995"/>
              <a:gd name="connsiteX24" fmla="*/ 0 w 5977931"/>
              <a:gd name="connsiteY24" fmla="*/ 895630 h 1384995"/>
              <a:gd name="connsiteX25" fmla="*/ 0 w 5977931"/>
              <a:gd name="connsiteY25" fmla="*/ 420115 h 1384995"/>
              <a:gd name="connsiteX26" fmla="*/ 0 w 5977931"/>
              <a:gd name="connsiteY26" fmla="*/ 0 h 138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977931" h="1384995" fill="none" extrusionOk="0">
                <a:moveTo>
                  <a:pt x="0" y="0"/>
                </a:moveTo>
                <a:cubicBezTo>
                  <a:pt x="239499" y="-63349"/>
                  <a:pt x="356064" y="70051"/>
                  <a:pt x="657572" y="0"/>
                </a:cubicBezTo>
                <a:cubicBezTo>
                  <a:pt x="959080" y="-70051"/>
                  <a:pt x="992107" y="40053"/>
                  <a:pt x="1076028" y="0"/>
                </a:cubicBezTo>
                <a:cubicBezTo>
                  <a:pt x="1159949" y="-40053"/>
                  <a:pt x="1350256" y="30804"/>
                  <a:pt x="1614041" y="0"/>
                </a:cubicBezTo>
                <a:cubicBezTo>
                  <a:pt x="1877826" y="-30804"/>
                  <a:pt x="2021720" y="2729"/>
                  <a:pt x="2331393" y="0"/>
                </a:cubicBezTo>
                <a:cubicBezTo>
                  <a:pt x="2641066" y="-2729"/>
                  <a:pt x="2721550" y="24701"/>
                  <a:pt x="2929186" y="0"/>
                </a:cubicBezTo>
                <a:cubicBezTo>
                  <a:pt x="3136822" y="-24701"/>
                  <a:pt x="3449101" y="24939"/>
                  <a:pt x="3586759" y="0"/>
                </a:cubicBezTo>
                <a:cubicBezTo>
                  <a:pt x="3724417" y="-24939"/>
                  <a:pt x="3918205" y="48869"/>
                  <a:pt x="4124772" y="0"/>
                </a:cubicBezTo>
                <a:cubicBezTo>
                  <a:pt x="4331339" y="-48869"/>
                  <a:pt x="4482886" y="17742"/>
                  <a:pt x="4722565" y="0"/>
                </a:cubicBezTo>
                <a:cubicBezTo>
                  <a:pt x="4962244" y="-17742"/>
                  <a:pt x="5194334" y="32565"/>
                  <a:pt x="5439917" y="0"/>
                </a:cubicBezTo>
                <a:cubicBezTo>
                  <a:pt x="5685500" y="-32565"/>
                  <a:pt x="5816226" y="22653"/>
                  <a:pt x="5977931" y="0"/>
                </a:cubicBezTo>
                <a:cubicBezTo>
                  <a:pt x="5979184" y="123873"/>
                  <a:pt x="5957289" y="359517"/>
                  <a:pt x="5977931" y="475515"/>
                </a:cubicBezTo>
                <a:cubicBezTo>
                  <a:pt x="5998573" y="591513"/>
                  <a:pt x="5928827" y="739599"/>
                  <a:pt x="5977931" y="909480"/>
                </a:cubicBezTo>
                <a:cubicBezTo>
                  <a:pt x="6027035" y="1079362"/>
                  <a:pt x="5933701" y="1181174"/>
                  <a:pt x="5977931" y="1384995"/>
                </a:cubicBezTo>
                <a:cubicBezTo>
                  <a:pt x="5756433" y="1420680"/>
                  <a:pt x="5579297" y="1358917"/>
                  <a:pt x="5380138" y="1384995"/>
                </a:cubicBezTo>
                <a:cubicBezTo>
                  <a:pt x="5180979" y="1411073"/>
                  <a:pt x="4934539" y="1319351"/>
                  <a:pt x="4782345" y="1384995"/>
                </a:cubicBezTo>
                <a:cubicBezTo>
                  <a:pt x="4630151" y="1450639"/>
                  <a:pt x="4521719" y="1346197"/>
                  <a:pt x="4304110" y="1384995"/>
                </a:cubicBezTo>
                <a:cubicBezTo>
                  <a:pt x="4086502" y="1423793"/>
                  <a:pt x="3868682" y="1374806"/>
                  <a:pt x="3706317" y="1384995"/>
                </a:cubicBezTo>
                <a:cubicBezTo>
                  <a:pt x="3543952" y="1395184"/>
                  <a:pt x="3369642" y="1316610"/>
                  <a:pt x="3108524" y="1384995"/>
                </a:cubicBezTo>
                <a:cubicBezTo>
                  <a:pt x="2847406" y="1453380"/>
                  <a:pt x="2652833" y="1366617"/>
                  <a:pt x="2510731" y="1384995"/>
                </a:cubicBezTo>
                <a:cubicBezTo>
                  <a:pt x="2368629" y="1403373"/>
                  <a:pt x="2193915" y="1376303"/>
                  <a:pt x="1912938" y="1384995"/>
                </a:cubicBezTo>
                <a:cubicBezTo>
                  <a:pt x="1631961" y="1393687"/>
                  <a:pt x="1616010" y="1353379"/>
                  <a:pt x="1374924" y="1384995"/>
                </a:cubicBezTo>
                <a:cubicBezTo>
                  <a:pt x="1133838" y="1416611"/>
                  <a:pt x="1020756" y="1309377"/>
                  <a:pt x="717352" y="1384995"/>
                </a:cubicBezTo>
                <a:cubicBezTo>
                  <a:pt x="413948" y="1460613"/>
                  <a:pt x="248307" y="1366690"/>
                  <a:pt x="0" y="1384995"/>
                </a:cubicBezTo>
                <a:cubicBezTo>
                  <a:pt x="-54292" y="1271013"/>
                  <a:pt x="7792" y="1103571"/>
                  <a:pt x="0" y="895630"/>
                </a:cubicBezTo>
                <a:cubicBezTo>
                  <a:pt x="-7792" y="687689"/>
                  <a:pt x="19816" y="645491"/>
                  <a:pt x="0" y="420115"/>
                </a:cubicBezTo>
                <a:cubicBezTo>
                  <a:pt x="-19816" y="194740"/>
                  <a:pt x="49099" y="183535"/>
                  <a:pt x="0" y="0"/>
                </a:cubicBezTo>
                <a:close/>
              </a:path>
              <a:path w="5977931" h="1384995" stroke="0" extrusionOk="0">
                <a:moveTo>
                  <a:pt x="0" y="0"/>
                </a:moveTo>
                <a:cubicBezTo>
                  <a:pt x="194052" y="-45217"/>
                  <a:pt x="366484" y="24191"/>
                  <a:pt x="538014" y="0"/>
                </a:cubicBezTo>
                <a:cubicBezTo>
                  <a:pt x="709544" y="-24191"/>
                  <a:pt x="781147" y="45718"/>
                  <a:pt x="956469" y="0"/>
                </a:cubicBezTo>
                <a:cubicBezTo>
                  <a:pt x="1131791" y="-45718"/>
                  <a:pt x="1481206" y="49040"/>
                  <a:pt x="1673821" y="0"/>
                </a:cubicBezTo>
                <a:cubicBezTo>
                  <a:pt x="1866436" y="-49040"/>
                  <a:pt x="2090648" y="37156"/>
                  <a:pt x="2211834" y="0"/>
                </a:cubicBezTo>
                <a:cubicBezTo>
                  <a:pt x="2333020" y="-37156"/>
                  <a:pt x="2486255" y="24591"/>
                  <a:pt x="2749848" y="0"/>
                </a:cubicBezTo>
                <a:cubicBezTo>
                  <a:pt x="3013441" y="-24591"/>
                  <a:pt x="3210278" y="70373"/>
                  <a:pt x="3467200" y="0"/>
                </a:cubicBezTo>
                <a:cubicBezTo>
                  <a:pt x="3724122" y="-70373"/>
                  <a:pt x="3718196" y="40093"/>
                  <a:pt x="3945434" y="0"/>
                </a:cubicBezTo>
                <a:cubicBezTo>
                  <a:pt x="4172672" y="-40093"/>
                  <a:pt x="4408757" y="4621"/>
                  <a:pt x="4662786" y="0"/>
                </a:cubicBezTo>
                <a:cubicBezTo>
                  <a:pt x="4916815" y="-4621"/>
                  <a:pt x="5224268" y="27670"/>
                  <a:pt x="5380138" y="0"/>
                </a:cubicBezTo>
                <a:cubicBezTo>
                  <a:pt x="5536008" y="-27670"/>
                  <a:pt x="5727529" y="14337"/>
                  <a:pt x="5977931" y="0"/>
                </a:cubicBezTo>
                <a:cubicBezTo>
                  <a:pt x="6019011" y="162789"/>
                  <a:pt x="5948703" y="250083"/>
                  <a:pt x="5977931" y="489365"/>
                </a:cubicBezTo>
                <a:cubicBezTo>
                  <a:pt x="6007159" y="728648"/>
                  <a:pt x="5923798" y="798698"/>
                  <a:pt x="5977931" y="964880"/>
                </a:cubicBezTo>
                <a:cubicBezTo>
                  <a:pt x="6032064" y="1131063"/>
                  <a:pt x="5931042" y="1247807"/>
                  <a:pt x="5977931" y="1384995"/>
                </a:cubicBezTo>
                <a:cubicBezTo>
                  <a:pt x="5839095" y="1406708"/>
                  <a:pt x="5640560" y="1364437"/>
                  <a:pt x="5380138" y="1384995"/>
                </a:cubicBezTo>
                <a:cubicBezTo>
                  <a:pt x="5119716" y="1405553"/>
                  <a:pt x="5058356" y="1327625"/>
                  <a:pt x="4901903" y="1384995"/>
                </a:cubicBezTo>
                <a:cubicBezTo>
                  <a:pt x="4745450" y="1442365"/>
                  <a:pt x="4565182" y="1334175"/>
                  <a:pt x="4304110" y="1384995"/>
                </a:cubicBezTo>
                <a:cubicBezTo>
                  <a:pt x="4043038" y="1435815"/>
                  <a:pt x="3787328" y="1382184"/>
                  <a:pt x="3586759" y="1384995"/>
                </a:cubicBezTo>
                <a:cubicBezTo>
                  <a:pt x="3386190" y="1387806"/>
                  <a:pt x="3225344" y="1335090"/>
                  <a:pt x="2988966" y="1384995"/>
                </a:cubicBezTo>
                <a:cubicBezTo>
                  <a:pt x="2752588" y="1434900"/>
                  <a:pt x="2701213" y="1361748"/>
                  <a:pt x="2570510" y="1384995"/>
                </a:cubicBezTo>
                <a:cubicBezTo>
                  <a:pt x="2439807" y="1408242"/>
                  <a:pt x="2269517" y="1351891"/>
                  <a:pt x="2092276" y="1384995"/>
                </a:cubicBezTo>
                <a:cubicBezTo>
                  <a:pt x="1915035" y="1418099"/>
                  <a:pt x="1627991" y="1346211"/>
                  <a:pt x="1374924" y="1384995"/>
                </a:cubicBezTo>
                <a:cubicBezTo>
                  <a:pt x="1121857" y="1423779"/>
                  <a:pt x="969131" y="1364218"/>
                  <a:pt x="777131" y="1384995"/>
                </a:cubicBezTo>
                <a:cubicBezTo>
                  <a:pt x="585131" y="1405772"/>
                  <a:pt x="210326" y="1348980"/>
                  <a:pt x="0" y="1384995"/>
                </a:cubicBezTo>
                <a:cubicBezTo>
                  <a:pt x="-9637" y="1248602"/>
                  <a:pt x="13225" y="1018377"/>
                  <a:pt x="0" y="923330"/>
                </a:cubicBezTo>
                <a:cubicBezTo>
                  <a:pt x="-13225" y="828284"/>
                  <a:pt x="24288" y="697842"/>
                  <a:pt x="0" y="503215"/>
                </a:cubicBezTo>
                <a:cubicBezTo>
                  <a:pt x="-24288" y="308589"/>
                  <a:pt x="5399" y="220932"/>
                  <a:pt x="0" y="0"/>
                </a:cubicBezTo>
                <a:close/>
              </a:path>
            </a:pathLst>
          </a:custGeom>
          <a:solidFill>
            <a:schemeClr val="bg2"/>
          </a:solidFill>
          <a:ln>
            <a:solidFill>
              <a:srgbClr val="1F4E79"/>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2800" b="1" dirty="0">
                <a:solidFill>
                  <a:srgbClr val="023C5B"/>
                </a:solidFill>
              </a:rPr>
              <a:t>November 30, 2025</a:t>
            </a:r>
          </a:p>
          <a:p>
            <a:r>
              <a:rPr lang="en-US" sz="2800" dirty="0"/>
              <a:t>10,000 bitcoin = $909,398,100</a:t>
            </a:r>
          </a:p>
          <a:p>
            <a:r>
              <a:rPr lang="en-US" sz="2800" dirty="0"/>
              <a:t>1 bitcoin = $</a:t>
            </a:r>
            <a:r>
              <a:rPr lang="en-US" sz="2800" b="0" i="0" dirty="0">
                <a:solidFill>
                  <a:srgbClr val="1F1F1F"/>
                </a:solidFill>
                <a:effectLst/>
                <a:latin typeface="Google Sans"/>
              </a:rPr>
              <a:t>90,939.81</a:t>
            </a:r>
            <a:endParaRPr lang="en-US" sz="2800" dirty="0"/>
          </a:p>
        </p:txBody>
      </p:sp>
      <p:pic>
        <p:nvPicPr>
          <p:cNvPr id="7" name="Picture 6" descr="Two boxes of pizzas in a box&#10;&#10;Description automatically generated">
            <a:extLst>
              <a:ext uri="{FF2B5EF4-FFF2-40B4-BE49-F238E27FC236}">
                <a16:creationId xmlns:a16="http://schemas.microsoft.com/office/drawing/2014/main" id="{15594B24-9A01-EB06-2EA1-677F7A4E18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7019" y="2213997"/>
            <a:ext cx="3681474" cy="2430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8976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43B95D-1D7B-7201-12ED-C363E32857DC}"/>
              </a:ext>
            </a:extLst>
          </p:cNvPr>
          <p:cNvSpPr>
            <a:spLocks noGrp="1"/>
          </p:cNvSpPr>
          <p:nvPr>
            <p:ph type="body" idx="1"/>
          </p:nvPr>
        </p:nvSpPr>
        <p:spPr>
          <a:xfrm>
            <a:off x="839788" y="967931"/>
            <a:ext cx="5157787" cy="823912"/>
          </a:xfrm>
        </p:spPr>
        <p:txBody>
          <a:bodyPr>
            <a:normAutofit/>
          </a:bodyPr>
          <a:lstStyle/>
          <a:p>
            <a:pPr algn="l"/>
            <a:r>
              <a:rPr lang="en-US" dirty="0">
                <a:solidFill>
                  <a:srgbClr val="AD8100"/>
                </a:solidFill>
                <a:latin typeface="Calibri" pitchFamily="34" charset="0"/>
                <a:cs typeface="mohammad bold art 1" pitchFamily="2" charset="-78"/>
              </a:rPr>
              <a:t>Financial Technology Services</a:t>
            </a:r>
          </a:p>
        </p:txBody>
      </p:sp>
      <p:sp>
        <p:nvSpPr>
          <p:cNvPr id="5" name="Text Placeholder 4">
            <a:extLst>
              <a:ext uri="{FF2B5EF4-FFF2-40B4-BE49-F238E27FC236}">
                <a16:creationId xmlns:a16="http://schemas.microsoft.com/office/drawing/2014/main" id="{15661FAA-982C-D63B-6053-AE29031FAEA3}"/>
              </a:ext>
            </a:extLst>
          </p:cNvPr>
          <p:cNvSpPr>
            <a:spLocks noGrp="1"/>
          </p:cNvSpPr>
          <p:nvPr>
            <p:ph type="body" sz="quarter" idx="3"/>
          </p:nvPr>
        </p:nvSpPr>
        <p:spPr>
          <a:xfrm>
            <a:off x="5735638" y="967931"/>
            <a:ext cx="5183188" cy="823912"/>
          </a:xfrm>
        </p:spPr>
        <p:txBody>
          <a:bodyPr>
            <a:normAutofit/>
          </a:bodyPr>
          <a:lstStyle/>
          <a:p>
            <a:pPr algn="r" rtl="1"/>
            <a:r>
              <a:rPr lang="ar-KW" sz="2000" b="0" dirty="0">
                <a:solidFill>
                  <a:srgbClr val="AD8100"/>
                </a:solidFill>
                <a:latin typeface="Calibri" pitchFamily="34" charset="0"/>
                <a:cs typeface="mohammad bold art 1" pitchFamily="2" charset="-78"/>
              </a:rPr>
              <a:t>خدمات التقنيات المالية</a:t>
            </a:r>
            <a:endParaRPr lang="en-US" sz="2000" b="0" dirty="0">
              <a:solidFill>
                <a:srgbClr val="AD8100"/>
              </a:solidFill>
              <a:latin typeface="Calibri" pitchFamily="34" charset="0"/>
              <a:cs typeface="mohammad bold art 1" pitchFamily="2" charset="-78"/>
            </a:endParaRPr>
          </a:p>
        </p:txBody>
      </p:sp>
      <p:sp>
        <p:nvSpPr>
          <p:cNvPr id="16" name="Rectangle: Rounded Corners 15">
            <a:extLst>
              <a:ext uri="{FF2B5EF4-FFF2-40B4-BE49-F238E27FC236}">
                <a16:creationId xmlns:a16="http://schemas.microsoft.com/office/drawing/2014/main" id="{34C48CDB-470D-4022-837D-D61AD5F2BDC4}"/>
              </a:ext>
            </a:extLst>
          </p:cNvPr>
          <p:cNvSpPr/>
          <p:nvPr/>
        </p:nvSpPr>
        <p:spPr>
          <a:xfrm>
            <a:off x="231812" y="1191282"/>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7" name="Rectangle: Rounded Corners 16">
            <a:extLst>
              <a:ext uri="{FF2B5EF4-FFF2-40B4-BE49-F238E27FC236}">
                <a16:creationId xmlns:a16="http://schemas.microsoft.com/office/drawing/2014/main" id="{E61A6668-C413-4B1E-8551-2E872F35FD6A}"/>
              </a:ext>
            </a:extLst>
          </p:cNvPr>
          <p:cNvSpPr/>
          <p:nvPr/>
        </p:nvSpPr>
        <p:spPr>
          <a:xfrm>
            <a:off x="7064338" y="1191281"/>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pic>
        <p:nvPicPr>
          <p:cNvPr id="12" name="Picture 11" descr="A diagram of a company&#10;&#10;Description automatically generated">
            <a:extLst>
              <a:ext uri="{FF2B5EF4-FFF2-40B4-BE49-F238E27FC236}">
                <a16:creationId xmlns:a16="http://schemas.microsoft.com/office/drawing/2014/main" id="{2002ECE6-2AAF-9B0B-FB46-1CCF6B33AC4E}"/>
              </a:ext>
            </a:extLst>
          </p:cNvPr>
          <p:cNvPicPr>
            <a:picLocks noChangeAspect="1"/>
          </p:cNvPicPr>
          <p:nvPr/>
        </p:nvPicPr>
        <p:blipFill>
          <a:blip r:embed="rId2" cstate="print">
            <a:extLst>
              <a:ext uri="{28A0092B-C50C-407E-A947-70E740481C1C}">
                <a14:useLocalDpi xmlns:a14="http://schemas.microsoft.com/office/drawing/2010/main" val="0"/>
              </a:ext>
            </a:extLst>
          </a:blip>
          <a:srcRect b="4085"/>
          <a:stretch>
            <a:fillRect/>
          </a:stretch>
        </p:blipFill>
        <p:spPr>
          <a:xfrm>
            <a:off x="2197446" y="2167106"/>
            <a:ext cx="7797107" cy="3404044"/>
          </a:xfrm>
          <a:prstGeom prst="rect">
            <a:avLst/>
          </a:prstGeom>
        </p:spPr>
      </p:pic>
    </p:spTree>
    <p:extLst>
      <p:ext uri="{BB962C8B-B14F-4D97-AF65-F5344CB8AC3E}">
        <p14:creationId xmlns:p14="http://schemas.microsoft.com/office/powerpoint/2010/main" val="397004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D1E1633-2EF1-4139-9B89-3430D8072D2F}"/>
              </a:ext>
            </a:extLst>
          </p:cNvPr>
          <p:cNvGrpSpPr/>
          <p:nvPr/>
        </p:nvGrpSpPr>
        <p:grpSpPr>
          <a:xfrm>
            <a:off x="409576" y="2112335"/>
            <a:ext cx="4325458" cy="3416579"/>
            <a:chOff x="409575" y="2428875"/>
            <a:chExt cx="5181600" cy="3142568"/>
          </a:xfrm>
        </p:grpSpPr>
        <p:sp>
          <p:nvSpPr>
            <p:cNvPr id="8" name="Freeform: Shape 7">
              <a:extLst>
                <a:ext uri="{FF2B5EF4-FFF2-40B4-BE49-F238E27FC236}">
                  <a16:creationId xmlns:a16="http://schemas.microsoft.com/office/drawing/2014/main" id="{6DC5190E-7BBD-4A4F-936B-4A9577DA8D49}"/>
                </a:ext>
              </a:extLst>
            </p:cNvPr>
            <p:cNvSpPr/>
            <p:nvPr/>
          </p:nvSpPr>
          <p:spPr>
            <a:xfrm>
              <a:off x="409575" y="2428875"/>
              <a:ext cx="5181600" cy="1478818"/>
            </a:xfrm>
            <a:custGeom>
              <a:avLst/>
              <a:gdLst>
                <a:gd name="connsiteX0" fmla="*/ 0 w 5181600"/>
                <a:gd name="connsiteY0" fmla="*/ 253505 h 1521000"/>
                <a:gd name="connsiteX1" fmla="*/ 253505 w 5181600"/>
                <a:gd name="connsiteY1" fmla="*/ 0 h 1521000"/>
                <a:gd name="connsiteX2" fmla="*/ 4928095 w 5181600"/>
                <a:gd name="connsiteY2" fmla="*/ 0 h 1521000"/>
                <a:gd name="connsiteX3" fmla="*/ 5181600 w 5181600"/>
                <a:gd name="connsiteY3" fmla="*/ 253505 h 1521000"/>
                <a:gd name="connsiteX4" fmla="*/ 5181600 w 5181600"/>
                <a:gd name="connsiteY4" fmla="*/ 1267495 h 1521000"/>
                <a:gd name="connsiteX5" fmla="*/ 4928095 w 5181600"/>
                <a:gd name="connsiteY5" fmla="*/ 1521000 h 1521000"/>
                <a:gd name="connsiteX6" fmla="*/ 253505 w 5181600"/>
                <a:gd name="connsiteY6" fmla="*/ 1521000 h 1521000"/>
                <a:gd name="connsiteX7" fmla="*/ 0 w 5181600"/>
                <a:gd name="connsiteY7" fmla="*/ 1267495 h 1521000"/>
                <a:gd name="connsiteX8" fmla="*/ 0 w 5181600"/>
                <a:gd name="connsiteY8" fmla="*/ 253505 h 15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521000">
                  <a:moveTo>
                    <a:pt x="0" y="253505"/>
                  </a:moveTo>
                  <a:cubicBezTo>
                    <a:pt x="0" y="113498"/>
                    <a:pt x="113498" y="0"/>
                    <a:pt x="253505" y="0"/>
                  </a:cubicBezTo>
                  <a:lnTo>
                    <a:pt x="4928095" y="0"/>
                  </a:lnTo>
                  <a:cubicBezTo>
                    <a:pt x="5068102" y="0"/>
                    <a:pt x="5181600" y="113498"/>
                    <a:pt x="5181600" y="253505"/>
                  </a:cubicBezTo>
                  <a:lnTo>
                    <a:pt x="5181600" y="1267495"/>
                  </a:lnTo>
                  <a:cubicBezTo>
                    <a:pt x="5181600" y="1407502"/>
                    <a:pt x="5068102" y="1521000"/>
                    <a:pt x="4928095" y="1521000"/>
                  </a:cubicBezTo>
                  <a:lnTo>
                    <a:pt x="253505" y="1521000"/>
                  </a:lnTo>
                  <a:cubicBezTo>
                    <a:pt x="113498" y="1521000"/>
                    <a:pt x="0" y="1407502"/>
                    <a:pt x="0" y="1267495"/>
                  </a:cubicBezTo>
                  <a:lnTo>
                    <a:pt x="0" y="253505"/>
                  </a:lnTo>
                  <a:close/>
                </a:path>
              </a:pathLst>
            </a:custGeom>
            <a:solidFill>
              <a:srgbClr val="023C5B"/>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txBody>
            <a:bodyPr spcFirstLastPara="0" vert="horz" wrap="square" lIns="142829" tIns="142829" rIns="142829" bIns="142829" numCol="1" spcCol="1270" anchor="ctr" anchorCtr="0">
              <a:noAutofit/>
            </a:bodyPr>
            <a:lstStyle/>
            <a:p>
              <a:pPr marL="0" lvl="0" indent="0" algn="l" defTabSz="777875">
                <a:lnSpc>
                  <a:spcPct val="90000"/>
                </a:lnSpc>
                <a:spcBef>
                  <a:spcPct val="0"/>
                </a:spcBef>
                <a:spcAft>
                  <a:spcPct val="35000"/>
                </a:spcAft>
                <a:buNone/>
              </a:pPr>
              <a:r>
                <a:rPr lang="en-US" sz="1750" b="1" kern="1200" dirty="0"/>
                <a:t>Crowdfunding</a:t>
              </a:r>
            </a:p>
            <a:p>
              <a:pPr marL="0" lvl="0" indent="0" algn="l" defTabSz="777875">
                <a:lnSpc>
                  <a:spcPct val="90000"/>
                </a:lnSpc>
                <a:spcBef>
                  <a:spcPct val="0"/>
                </a:spcBef>
                <a:spcAft>
                  <a:spcPct val="35000"/>
                </a:spcAft>
                <a:buNone/>
              </a:pPr>
              <a:r>
                <a:rPr lang="en-US" sz="1750" kern="1200" dirty="0"/>
                <a:t>The process of funding a project or business from members of the public via the crowdfunding platform.</a:t>
              </a:r>
            </a:p>
          </p:txBody>
        </p:sp>
        <p:sp>
          <p:nvSpPr>
            <p:cNvPr id="9" name="Freeform: Shape 8">
              <a:extLst>
                <a:ext uri="{FF2B5EF4-FFF2-40B4-BE49-F238E27FC236}">
                  <a16:creationId xmlns:a16="http://schemas.microsoft.com/office/drawing/2014/main" id="{CDE44FA2-6338-4E27-8C98-BDBD4BDFBCB1}"/>
                </a:ext>
              </a:extLst>
            </p:cNvPr>
            <p:cNvSpPr/>
            <p:nvPr/>
          </p:nvSpPr>
          <p:spPr>
            <a:xfrm>
              <a:off x="409575" y="4050443"/>
              <a:ext cx="5181600" cy="1521000"/>
            </a:xfrm>
            <a:custGeom>
              <a:avLst/>
              <a:gdLst>
                <a:gd name="connsiteX0" fmla="*/ 0 w 5181600"/>
                <a:gd name="connsiteY0" fmla="*/ 253505 h 1521000"/>
                <a:gd name="connsiteX1" fmla="*/ 253505 w 5181600"/>
                <a:gd name="connsiteY1" fmla="*/ 0 h 1521000"/>
                <a:gd name="connsiteX2" fmla="*/ 4928095 w 5181600"/>
                <a:gd name="connsiteY2" fmla="*/ 0 h 1521000"/>
                <a:gd name="connsiteX3" fmla="*/ 5181600 w 5181600"/>
                <a:gd name="connsiteY3" fmla="*/ 253505 h 1521000"/>
                <a:gd name="connsiteX4" fmla="*/ 5181600 w 5181600"/>
                <a:gd name="connsiteY4" fmla="*/ 1267495 h 1521000"/>
                <a:gd name="connsiteX5" fmla="*/ 4928095 w 5181600"/>
                <a:gd name="connsiteY5" fmla="*/ 1521000 h 1521000"/>
                <a:gd name="connsiteX6" fmla="*/ 253505 w 5181600"/>
                <a:gd name="connsiteY6" fmla="*/ 1521000 h 1521000"/>
                <a:gd name="connsiteX7" fmla="*/ 0 w 5181600"/>
                <a:gd name="connsiteY7" fmla="*/ 1267495 h 1521000"/>
                <a:gd name="connsiteX8" fmla="*/ 0 w 5181600"/>
                <a:gd name="connsiteY8" fmla="*/ 253505 h 152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521000">
                  <a:moveTo>
                    <a:pt x="0" y="253505"/>
                  </a:moveTo>
                  <a:cubicBezTo>
                    <a:pt x="0" y="113498"/>
                    <a:pt x="113498" y="0"/>
                    <a:pt x="253505" y="0"/>
                  </a:cubicBezTo>
                  <a:lnTo>
                    <a:pt x="4928095" y="0"/>
                  </a:lnTo>
                  <a:cubicBezTo>
                    <a:pt x="5068102" y="0"/>
                    <a:pt x="5181600" y="113498"/>
                    <a:pt x="5181600" y="253505"/>
                  </a:cubicBezTo>
                  <a:lnTo>
                    <a:pt x="5181600" y="1267495"/>
                  </a:lnTo>
                  <a:cubicBezTo>
                    <a:pt x="5181600" y="1407502"/>
                    <a:pt x="5068102" y="1521000"/>
                    <a:pt x="4928095" y="1521000"/>
                  </a:cubicBezTo>
                  <a:lnTo>
                    <a:pt x="253505" y="1521000"/>
                  </a:lnTo>
                  <a:cubicBezTo>
                    <a:pt x="113498" y="1521000"/>
                    <a:pt x="0" y="1407502"/>
                    <a:pt x="0" y="1267495"/>
                  </a:cubicBezTo>
                  <a:lnTo>
                    <a:pt x="0" y="253505"/>
                  </a:lnTo>
                  <a:close/>
                </a:path>
              </a:pathLst>
            </a:custGeom>
            <a:solidFill>
              <a:srgbClr val="AD8100"/>
            </a:solidFill>
          </p:spPr>
          <p:style>
            <a:lnRef idx="0">
              <a:schemeClr val="lt1">
                <a:hueOff val="0"/>
                <a:satOff val="0"/>
                <a:lumOff val="0"/>
                <a:alphaOff val="0"/>
              </a:schemeClr>
            </a:lnRef>
            <a:fillRef idx="3">
              <a:scrgbClr r="0" g="0" b="0"/>
            </a:fillRef>
            <a:effectRef idx="3">
              <a:schemeClr val="accent3">
                <a:hueOff val="2710599"/>
                <a:satOff val="100000"/>
                <a:lumOff val="-14706"/>
                <a:alphaOff val="0"/>
              </a:schemeClr>
            </a:effectRef>
            <a:fontRef idx="minor">
              <a:schemeClr val="lt1"/>
            </a:fontRef>
          </p:style>
          <p:txBody>
            <a:bodyPr spcFirstLastPara="0" vert="horz" wrap="square" lIns="142829" tIns="142829" rIns="142829" bIns="142829" numCol="1" spcCol="1270" anchor="ctr" anchorCtr="0">
              <a:noAutofit/>
            </a:bodyPr>
            <a:lstStyle/>
            <a:p>
              <a:pPr marL="0" lvl="0" indent="0" algn="l" defTabSz="777875">
                <a:lnSpc>
                  <a:spcPct val="90000"/>
                </a:lnSpc>
                <a:spcBef>
                  <a:spcPct val="0"/>
                </a:spcBef>
                <a:spcAft>
                  <a:spcPct val="35000"/>
                </a:spcAft>
                <a:buNone/>
              </a:pPr>
              <a:r>
                <a:rPr lang="en-US" sz="1750" b="1" kern="1200" dirty="0"/>
                <a:t>Securities-based Crowdfunding</a:t>
              </a:r>
            </a:p>
            <a:p>
              <a:pPr marL="0" lvl="0" indent="0" algn="l" defTabSz="777875">
                <a:lnSpc>
                  <a:spcPct val="90000"/>
                </a:lnSpc>
                <a:spcBef>
                  <a:spcPct val="0"/>
                </a:spcBef>
                <a:spcAft>
                  <a:spcPct val="35000"/>
                </a:spcAft>
                <a:buNone/>
              </a:pPr>
              <a:r>
                <a:rPr lang="en-US" sz="1750" kern="1200" dirty="0"/>
                <a:t>A method of funding the repayment of a project subject of offering to raise the capital by the company’s waiver a part of its stakes/ shares of its capital or by its issuance of securities. </a:t>
              </a:r>
            </a:p>
          </p:txBody>
        </p:sp>
      </p:grpSp>
      <p:grpSp>
        <p:nvGrpSpPr>
          <p:cNvPr id="10" name="Group 9">
            <a:extLst>
              <a:ext uri="{FF2B5EF4-FFF2-40B4-BE49-F238E27FC236}">
                <a16:creationId xmlns:a16="http://schemas.microsoft.com/office/drawing/2014/main" id="{174E49AE-14AD-416B-9946-53C59A6CEB67}"/>
              </a:ext>
            </a:extLst>
          </p:cNvPr>
          <p:cNvGrpSpPr/>
          <p:nvPr/>
        </p:nvGrpSpPr>
        <p:grpSpPr>
          <a:xfrm>
            <a:off x="7031665" y="2112335"/>
            <a:ext cx="4352420" cy="3416579"/>
            <a:chOff x="6172200" y="2428875"/>
            <a:chExt cx="5181600" cy="3142568"/>
          </a:xfrm>
          <a:effectLst>
            <a:outerShdw blurRad="50800" dist="38100" dir="5400000" algn="t" rotWithShape="0">
              <a:prstClr val="black">
                <a:alpha val="40000"/>
              </a:prstClr>
            </a:outerShdw>
          </a:effectLst>
        </p:grpSpPr>
        <p:sp>
          <p:nvSpPr>
            <p:cNvPr id="11" name="Freeform: Shape 10">
              <a:extLst>
                <a:ext uri="{FF2B5EF4-FFF2-40B4-BE49-F238E27FC236}">
                  <a16:creationId xmlns:a16="http://schemas.microsoft.com/office/drawing/2014/main" id="{A6EF9465-462A-4061-BB03-C7E542AE3CE9}"/>
                </a:ext>
              </a:extLst>
            </p:cNvPr>
            <p:cNvSpPr/>
            <p:nvPr/>
          </p:nvSpPr>
          <p:spPr>
            <a:xfrm>
              <a:off x="6172200" y="2428875"/>
              <a:ext cx="5181600" cy="1478818"/>
            </a:xfrm>
            <a:custGeom>
              <a:avLst/>
              <a:gdLst>
                <a:gd name="connsiteX0" fmla="*/ 0 w 5181600"/>
                <a:gd name="connsiteY0" fmla="*/ 234492 h 1406924"/>
                <a:gd name="connsiteX1" fmla="*/ 234492 w 5181600"/>
                <a:gd name="connsiteY1" fmla="*/ 0 h 1406924"/>
                <a:gd name="connsiteX2" fmla="*/ 4947108 w 5181600"/>
                <a:gd name="connsiteY2" fmla="*/ 0 h 1406924"/>
                <a:gd name="connsiteX3" fmla="*/ 5181600 w 5181600"/>
                <a:gd name="connsiteY3" fmla="*/ 234492 h 1406924"/>
                <a:gd name="connsiteX4" fmla="*/ 5181600 w 5181600"/>
                <a:gd name="connsiteY4" fmla="*/ 1172432 h 1406924"/>
                <a:gd name="connsiteX5" fmla="*/ 4947108 w 5181600"/>
                <a:gd name="connsiteY5" fmla="*/ 1406924 h 1406924"/>
                <a:gd name="connsiteX6" fmla="*/ 234492 w 5181600"/>
                <a:gd name="connsiteY6" fmla="*/ 1406924 h 1406924"/>
                <a:gd name="connsiteX7" fmla="*/ 0 w 5181600"/>
                <a:gd name="connsiteY7" fmla="*/ 1172432 h 1406924"/>
                <a:gd name="connsiteX8" fmla="*/ 0 w 5181600"/>
                <a:gd name="connsiteY8" fmla="*/ 234492 h 14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406924">
                  <a:moveTo>
                    <a:pt x="0" y="234492"/>
                  </a:moveTo>
                  <a:cubicBezTo>
                    <a:pt x="0" y="104986"/>
                    <a:pt x="104986" y="0"/>
                    <a:pt x="234492" y="0"/>
                  </a:cubicBezTo>
                  <a:lnTo>
                    <a:pt x="4947108" y="0"/>
                  </a:lnTo>
                  <a:cubicBezTo>
                    <a:pt x="5076614" y="0"/>
                    <a:pt x="5181600" y="104986"/>
                    <a:pt x="5181600" y="234492"/>
                  </a:cubicBezTo>
                  <a:lnTo>
                    <a:pt x="5181600" y="1172432"/>
                  </a:lnTo>
                  <a:cubicBezTo>
                    <a:pt x="5181600" y="1301938"/>
                    <a:pt x="5076614" y="1406924"/>
                    <a:pt x="4947108" y="1406924"/>
                  </a:cubicBezTo>
                  <a:lnTo>
                    <a:pt x="234492" y="1406924"/>
                  </a:lnTo>
                  <a:cubicBezTo>
                    <a:pt x="104986" y="1406924"/>
                    <a:pt x="0" y="1301938"/>
                    <a:pt x="0" y="1172432"/>
                  </a:cubicBezTo>
                  <a:lnTo>
                    <a:pt x="0" y="234492"/>
                  </a:lnTo>
                  <a:close/>
                </a:path>
              </a:pathLst>
            </a:custGeom>
            <a:solidFill>
              <a:srgbClr val="023C5B"/>
            </a:solidFill>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129640" tIns="129640" rIns="129640" bIns="129640" numCol="1" spcCol="1270" anchor="ctr" anchorCtr="0">
              <a:noAutofit/>
            </a:bodyPr>
            <a:lstStyle/>
            <a:p>
              <a:pPr marL="0" lvl="0" indent="0" algn="r" defTabSz="711200" rtl="1">
                <a:lnSpc>
                  <a:spcPct val="90000"/>
                </a:lnSpc>
                <a:spcBef>
                  <a:spcPct val="0"/>
                </a:spcBef>
                <a:spcAft>
                  <a:spcPct val="35000"/>
                </a:spcAft>
                <a:buNone/>
              </a:pPr>
              <a:r>
                <a:rPr lang="ar-KW" sz="1600" b="1" kern="1200" dirty="0">
                  <a:cs typeface="mohammad bold art 1" pitchFamily="2" charset="-78"/>
                </a:rPr>
                <a:t>التمويل الجماعي</a:t>
              </a:r>
              <a:endParaRPr lang="en-US" sz="1600" b="1" kern="1200" dirty="0">
                <a:cs typeface="mohammad bold art 1" pitchFamily="2" charset="-78"/>
              </a:endParaRPr>
            </a:p>
            <a:p>
              <a:pPr marL="0" lvl="0" indent="0" algn="r" defTabSz="711200" rtl="1">
                <a:lnSpc>
                  <a:spcPct val="90000"/>
                </a:lnSpc>
                <a:spcBef>
                  <a:spcPct val="0"/>
                </a:spcBef>
                <a:spcAft>
                  <a:spcPct val="35000"/>
                </a:spcAft>
                <a:buNone/>
              </a:pPr>
              <a:r>
                <a:rPr lang="ar-KW" sz="1600" b="1" kern="1200" dirty="0">
                  <a:cs typeface="mohammad bold art 1" pitchFamily="2" charset="-78"/>
                </a:rPr>
                <a:t> </a:t>
              </a:r>
              <a:r>
                <a:rPr lang="ar-KW" sz="1600" kern="1200" dirty="0">
                  <a:cs typeface="mohammad bold art 1" pitchFamily="2" charset="-78"/>
                </a:rPr>
                <a:t>عملية تمويل لمشروع أو عمل تجاري من قبل أفراد من عامة الجمهور من خلال منصة التمويل الجماعي.</a:t>
              </a:r>
              <a:endParaRPr lang="en-US" sz="1600" kern="1200" dirty="0">
                <a:cs typeface="mohammad bold art 1" pitchFamily="2" charset="-78"/>
              </a:endParaRPr>
            </a:p>
          </p:txBody>
        </p:sp>
        <p:sp>
          <p:nvSpPr>
            <p:cNvPr id="12" name="Freeform: Shape 11">
              <a:extLst>
                <a:ext uri="{FF2B5EF4-FFF2-40B4-BE49-F238E27FC236}">
                  <a16:creationId xmlns:a16="http://schemas.microsoft.com/office/drawing/2014/main" id="{D0D51774-DD5D-40B8-8954-8E0BBDFA2E06}"/>
                </a:ext>
              </a:extLst>
            </p:cNvPr>
            <p:cNvSpPr/>
            <p:nvPr/>
          </p:nvSpPr>
          <p:spPr>
            <a:xfrm>
              <a:off x="6172200" y="4050443"/>
              <a:ext cx="5181600" cy="1521000"/>
            </a:xfrm>
            <a:custGeom>
              <a:avLst/>
              <a:gdLst>
                <a:gd name="connsiteX0" fmla="*/ 0 w 5181600"/>
                <a:gd name="connsiteY0" fmla="*/ 234492 h 1406924"/>
                <a:gd name="connsiteX1" fmla="*/ 234492 w 5181600"/>
                <a:gd name="connsiteY1" fmla="*/ 0 h 1406924"/>
                <a:gd name="connsiteX2" fmla="*/ 4947108 w 5181600"/>
                <a:gd name="connsiteY2" fmla="*/ 0 h 1406924"/>
                <a:gd name="connsiteX3" fmla="*/ 5181600 w 5181600"/>
                <a:gd name="connsiteY3" fmla="*/ 234492 h 1406924"/>
                <a:gd name="connsiteX4" fmla="*/ 5181600 w 5181600"/>
                <a:gd name="connsiteY4" fmla="*/ 1172432 h 1406924"/>
                <a:gd name="connsiteX5" fmla="*/ 4947108 w 5181600"/>
                <a:gd name="connsiteY5" fmla="*/ 1406924 h 1406924"/>
                <a:gd name="connsiteX6" fmla="*/ 234492 w 5181600"/>
                <a:gd name="connsiteY6" fmla="*/ 1406924 h 1406924"/>
                <a:gd name="connsiteX7" fmla="*/ 0 w 5181600"/>
                <a:gd name="connsiteY7" fmla="*/ 1172432 h 1406924"/>
                <a:gd name="connsiteX8" fmla="*/ 0 w 5181600"/>
                <a:gd name="connsiteY8" fmla="*/ 234492 h 140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1406924">
                  <a:moveTo>
                    <a:pt x="0" y="234492"/>
                  </a:moveTo>
                  <a:cubicBezTo>
                    <a:pt x="0" y="104986"/>
                    <a:pt x="104986" y="0"/>
                    <a:pt x="234492" y="0"/>
                  </a:cubicBezTo>
                  <a:lnTo>
                    <a:pt x="4947108" y="0"/>
                  </a:lnTo>
                  <a:cubicBezTo>
                    <a:pt x="5076614" y="0"/>
                    <a:pt x="5181600" y="104986"/>
                    <a:pt x="5181600" y="234492"/>
                  </a:cubicBezTo>
                  <a:lnTo>
                    <a:pt x="5181600" y="1172432"/>
                  </a:lnTo>
                  <a:cubicBezTo>
                    <a:pt x="5181600" y="1301938"/>
                    <a:pt x="5076614" y="1406924"/>
                    <a:pt x="4947108" y="1406924"/>
                  </a:cubicBezTo>
                  <a:lnTo>
                    <a:pt x="234492" y="1406924"/>
                  </a:lnTo>
                  <a:cubicBezTo>
                    <a:pt x="104986" y="1406924"/>
                    <a:pt x="0" y="1301938"/>
                    <a:pt x="0" y="1172432"/>
                  </a:cubicBezTo>
                  <a:lnTo>
                    <a:pt x="0" y="234492"/>
                  </a:lnTo>
                  <a:close/>
                </a:path>
              </a:pathLst>
            </a:custGeom>
            <a:solidFill>
              <a:srgbClr val="AD8100"/>
            </a:solidFill>
          </p:spPr>
          <p:style>
            <a:lnRef idx="0">
              <a:schemeClr val="lt1">
                <a:hueOff val="0"/>
                <a:satOff val="0"/>
                <a:lumOff val="0"/>
                <a:alphaOff val="0"/>
              </a:schemeClr>
            </a:lnRef>
            <a:fillRef idx="3">
              <a:scrgbClr r="0" g="0" b="0"/>
            </a:fillRef>
            <a:effectRef idx="2">
              <a:schemeClr val="accent3">
                <a:hueOff val="2710599"/>
                <a:satOff val="100000"/>
                <a:lumOff val="-14706"/>
                <a:alphaOff val="0"/>
              </a:schemeClr>
            </a:effectRef>
            <a:fontRef idx="minor">
              <a:schemeClr val="lt1"/>
            </a:fontRef>
          </p:style>
          <p:txBody>
            <a:bodyPr spcFirstLastPara="0" vert="horz" wrap="square" lIns="129640" tIns="129640" rIns="129640" bIns="129640" numCol="1" spcCol="1270" anchor="ctr" anchorCtr="0">
              <a:noAutofit/>
            </a:bodyPr>
            <a:lstStyle/>
            <a:p>
              <a:pPr marL="0" lvl="0" indent="0" algn="r" defTabSz="711200" rtl="1">
                <a:lnSpc>
                  <a:spcPct val="90000"/>
                </a:lnSpc>
                <a:spcBef>
                  <a:spcPct val="0"/>
                </a:spcBef>
                <a:spcAft>
                  <a:spcPct val="35000"/>
                </a:spcAft>
                <a:buNone/>
              </a:pPr>
              <a:r>
                <a:rPr lang="ar-KW" sz="1600" b="1" kern="1200" dirty="0">
                  <a:cs typeface="mohammad bold art 1" pitchFamily="2" charset="-78"/>
                </a:rPr>
                <a:t>التمويل الجماعي القائم على الأوراق المالية</a:t>
              </a:r>
              <a:endParaRPr lang="en-US" sz="1600" b="1" kern="1200" dirty="0">
                <a:cs typeface="mohammad bold art 1" pitchFamily="2" charset="-78"/>
              </a:endParaRPr>
            </a:p>
            <a:p>
              <a:pPr marL="0" lvl="0" indent="0" algn="r" defTabSz="711200" rtl="1">
                <a:lnSpc>
                  <a:spcPct val="90000"/>
                </a:lnSpc>
                <a:spcBef>
                  <a:spcPct val="0"/>
                </a:spcBef>
                <a:spcAft>
                  <a:spcPct val="35000"/>
                </a:spcAft>
                <a:buNone/>
              </a:pPr>
              <a:r>
                <a:rPr lang="ar-KW" sz="1600" kern="1200" dirty="0">
                  <a:cs typeface="mohammad bold art 1" pitchFamily="2" charset="-78"/>
                </a:rPr>
                <a:t>طريقة للحصول على تمويل لسداد دفعات مشروع محل الطرح لزيادة رأي المال عن طريق تنازل الشركة عن جزء من حصص/ أسهم رأس مالها أو قيامها بإصدار أوراق مالية.</a:t>
              </a:r>
              <a:endParaRPr lang="en-US" sz="1600" kern="1200" dirty="0">
                <a:cs typeface="mohammad bold art 1" pitchFamily="2" charset="-78"/>
              </a:endParaRPr>
            </a:p>
          </p:txBody>
        </p:sp>
      </p:grpSp>
      <p:grpSp>
        <p:nvGrpSpPr>
          <p:cNvPr id="14" name="Group 13">
            <a:extLst>
              <a:ext uri="{FF2B5EF4-FFF2-40B4-BE49-F238E27FC236}">
                <a16:creationId xmlns:a16="http://schemas.microsoft.com/office/drawing/2014/main" id="{EEAC3B0A-19CC-439E-B5EA-F1BF9A19CF0C}"/>
              </a:ext>
            </a:extLst>
          </p:cNvPr>
          <p:cNvGrpSpPr/>
          <p:nvPr/>
        </p:nvGrpSpPr>
        <p:grpSpPr>
          <a:xfrm>
            <a:off x="6096000" y="1028019"/>
            <a:ext cx="5122633" cy="752475"/>
            <a:chOff x="6886575" y="1085169"/>
            <a:chExt cx="5122633" cy="752475"/>
          </a:xfrm>
        </p:grpSpPr>
        <p:sp>
          <p:nvSpPr>
            <p:cNvPr id="15" name="TextBox 14">
              <a:extLst>
                <a:ext uri="{FF2B5EF4-FFF2-40B4-BE49-F238E27FC236}">
                  <a16:creationId xmlns:a16="http://schemas.microsoft.com/office/drawing/2014/main" id="{0959C21D-BD84-4A71-B50A-1572BEDC27A2}"/>
                </a:ext>
              </a:extLst>
            </p:cNvPr>
            <p:cNvSpPr txBox="1"/>
            <p:nvPr/>
          </p:nvSpPr>
          <p:spPr>
            <a:xfrm>
              <a:off x="6886575" y="1281605"/>
              <a:ext cx="4711639" cy="384721"/>
            </a:xfrm>
            <a:prstGeom prst="rect">
              <a:avLst/>
            </a:prstGeom>
            <a:noFill/>
          </p:spPr>
          <p:txBody>
            <a:bodyPr wrap="square" rtlCol="0">
              <a:spAutoFit/>
            </a:bodyPr>
            <a:lstStyle/>
            <a:p>
              <a:pPr algn="r" rtl="1"/>
              <a:r>
                <a:rPr lang="ar-KW" sz="1900" dirty="0">
                  <a:solidFill>
                    <a:schemeClr val="accent4">
                      <a:lumMod val="75000"/>
                    </a:schemeClr>
                  </a:solidFill>
                  <a:latin typeface="Calibri" pitchFamily="34" charset="0"/>
                  <a:cs typeface="mohammad bold art 1" pitchFamily="2" charset="-78"/>
                </a:rPr>
                <a:t>التمويل الجماعي القائم على الأوراق المالية</a:t>
              </a:r>
              <a:endParaRPr lang="ar-KW" sz="1900" dirty="0">
                <a:solidFill>
                  <a:schemeClr val="accent4">
                    <a:lumMod val="75000"/>
                  </a:schemeClr>
                </a:solidFill>
              </a:endParaRPr>
            </a:p>
          </p:txBody>
        </p:sp>
        <p:sp>
          <p:nvSpPr>
            <p:cNvPr id="16" name="Rectangle: Rounded Corners 15">
              <a:extLst>
                <a:ext uri="{FF2B5EF4-FFF2-40B4-BE49-F238E27FC236}">
                  <a16:creationId xmlns:a16="http://schemas.microsoft.com/office/drawing/2014/main" id="{8221E2DA-2684-4B66-8A4A-0BC7D5DD9C72}"/>
                </a:ext>
              </a:extLst>
            </p:cNvPr>
            <p:cNvSpPr/>
            <p:nvPr/>
          </p:nvSpPr>
          <p:spPr>
            <a:xfrm>
              <a:off x="7113358" y="1085169"/>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B5D707B4-32AF-41AA-801A-606A198EDC9A}"/>
              </a:ext>
            </a:extLst>
          </p:cNvPr>
          <p:cNvGrpSpPr/>
          <p:nvPr/>
        </p:nvGrpSpPr>
        <p:grpSpPr>
          <a:xfrm>
            <a:off x="409575" y="1025429"/>
            <a:ext cx="4895850" cy="752475"/>
            <a:chOff x="145592" y="1085170"/>
            <a:chExt cx="4895850" cy="752475"/>
          </a:xfrm>
        </p:grpSpPr>
        <p:sp>
          <p:nvSpPr>
            <p:cNvPr id="18" name="TextBox 17">
              <a:extLst>
                <a:ext uri="{FF2B5EF4-FFF2-40B4-BE49-F238E27FC236}">
                  <a16:creationId xmlns:a16="http://schemas.microsoft.com/office/drawing/2014/main" id="{712B360C-FBDC-4EB8-BD0C-42973EB19189}"/>
                </a:ext>
              </a:extLst>
            </p:cNvPr>
            <p:cNvSpPr txBox="1"/>
            <p:nvPr/>
          </p:nvSpPr>
          <p:spPr>
            <a:xfrm>
              <a:off x="543129" y="1230574"/>
              <a:ext cx="4416641" cy="461665"/>
            </a:xfrm>
            <a:prstGeom prst="rect">
              <a:avLst/>
            </a:prstGeom>
            <a:noFill/>
          </p:spPr>
          <p:txBody>
            <a:bodyPr wrap="square" rtlCol="0">
              <a:spAutoFit/>
            </a:bodyPr>
            <a:lstStyle/>
            <a:p>
              <a:pPr algn="l"/>
              <a:r>
                <a:rPr lang="en-US" sz="2400" b="1" dirty="0">
                  <a:solidFill>
                    <a:schemeClr val="accent4">
                      <a:lumMod val="75000"/>
                    </a:schemeClr>
                  </a:solidFill>
                  <a:latin typeface="Calibri" pitchFamily="34" charset="0"/>
                  <a:cs typeface="mohammad bold art 1" pitchFamily="2" charset="-78"/>
                </a:rPr>
                <a:t>Securities-based Crowdfunding</a:t>
              </a:r>
              <a:endParaRPr lang="ar-KW" sz="2400" b="1" dirty="0">
                <a:solidFill>
                  <a:schemeClr val="accent4">
                    <a:lumMod val="75000"/>
                  </a:schemeClr>
                </a:solidFill>
                <a:latin typeface="Calibri" pitchFamily="34" charset="0"/>
                <a:cs typeface="mohammad bold art 1" pitchFamily="2" charset="-78"/>
              </a:endParaRPr>
            </a:p>
          </p:txBody>
        </p:sp>
        <p:sp>
          <p:nvSpPr>
            <p:cNvPr id="19" name="Rectangle: Rounded Corners 18">
              <a:extLst>
                <a:ext uri="{FF2B5EF4-FFF2-40B4-BE49-F238E27FC236}">
                  <a16:creationId xmlns:a16="http://schemas.microsoft.com/office/drawing/2014/main" id="{354C6DD2-CBC6-486A-A299-FB9A2BF79AAA}"/>
                </a:ext>
              </a:extLst>
            </p:cNvPr>
            <p:cNvSpPr/>
            <p:nvPr/>
          </p:nvSpPr>
          <p:spPr>
            <a:xfrm>
              <a:off x="145592" y="1085170"/>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pSp>
      <p:pic>
        <p:nvPicPr>
          <p:cNvPr id="2" name="Picture 1">
            <a:extLst>
              <a:ext uri="{FF2B5EF4-FFF2-40B4-BE49-F238E27FC236}">
                <a16:creationId xmlns:a16="http://schemas.microsoft.com/office/drawing/2014/main" id="{988C9916-294D-B6BB-17B6-E644A174843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7128" b="81661" l="17820" r="78893">
                        <a14:foregroundMark x1="69723" y1="26817" x2="69723" y2="26817"/>
                        <a14:foregroundMark x1="66436" y1="44983" x2="66436" y2="44983"/>
                        <a14:foregroundMark x1="59170" y1="43080" x2="59170" y2="43080"/>
                        <a14:foregroundMark x1="57266" y1="38927" x2="57266" y2="38927"/>
                        <a14:foregroundMark x1="55017" y1="40484" x2="55017" y2="40484"/>
                        <a14:foregroundMark x1="56574" y1="46194" x2="56574" y2="46194"/>
                        <a14:foregroundMark x1="62284" y1="40138" x2="62284" y2="40138"/>
                        <a14:foregroundMark x1="64187" y1="38581" x2="64187" y2="38581"/>
                        <a14:foregroundMark x1="64533" y1="35467" x2="62630" y2="35121"/>
                        <a14:foregroundMark x1="57612" y1="36678" x2="57612" y2="36678"/>
                        <a14:foregroundMark x1="57612" y1="37370" x2="57612" y2="37370"/>
                        <a14:foregroundMark x1="62630" y1="39619" x2="63668" y2="40484"/>
                        <a14:foregroundMark x1="60035" y1="44291" x2="57266" y2="44291"/>
                        <a14:foregroundMark x1="55017" y1="44983" x2="55017" y2="44983"/>
                        <a14:foregroundMark x1="57266" y1="46540" x2="57266" y2="46540"/>
                        <a14:foregroundMark x1="59516" y1="47232" x2="59516" y2="47232"/>
                        <a14:foregroundMark x1="62976" y1="45675" x2="62976" y2="45675"/>
                        <a14:foregroundMark x1="61419" y1="40138" x2="61419" y2="40138"/>
                        <a14:foregroundMark x1="61419" y1="39619" x2="61419" y2="39619"/>
                        <a14:foregroundMark x1="61073" y1="38235" x2="61073" y2="38235"/>
                        <a14:foregroundMark x1="62284" y1="38235" x2="62284" y2="38235"/>
                        <a14:foregroundMark x1="55882" y1="38235" x2="54671" y2="38581"/>
                        <a14:foregroundMark x1="51730" y1="40484" x2="51730" y2="40484"/>
                        <a14:foregroundMark x1="52768" y1="43080" x2="52768" y2="43080"/>
                        <a14:foregroundMark x1="66436" y1="44291" x2="66436" y2="44291"/>
                        <a14:foregroundMark x1="70588" y1="35467" x2="70588" y2="35467"/>
                        <a14:foregroundMark x1="68685" y1="35986" x2="68685" y2="35986"/>
                        <a14:foregroundMark x1="69031" y1="39619" x2="69031" y2="39619"/>
                        <a14:foregroundMark x1="69723" y1="45675" x2="69723" y2="45675"/>
                        <a14:foregroundMark x1="52422" y1="49481" x2="52422" y2="49481"/>
                        <a14:foregroundMark x1="50173" y1="49135" x2="50173" y2="49135"/>
                        <a14:foregroundMark x1="56228" y1="47924" x2="56228" y2="47924"/>
                        <a14:foregroundMark x1="69723" y1="48443" x2="69723" y2="48443"/>
                        <a14:foregroundMark x1="69031" y1="50173" x2="69031" y2="50173"/>
                        <a14:foregroundMark x1="65571" y1="49135" x2="65571" y2="49135"/>
                        <a14:foregroundMark x1="65571" y1="49135" x2="69031" y2="49135"/>
                        <a14:foregroundMark x1="55363" y1="66782" x2="55363" y2="66782"/>
                        <a14:foregroundMark x1="53460" y1="67647" x2="53460" y2="67647"/>
                        <a14:foregroundMark x1="52422" y1="67301" x2="52422" y2="67301"/>
                        <a14:foregroundMark x1="55017" y1="64879" x2="55882" y2="63495"/>
                        <a14:foregroundMark x1="56574" y1="62630" x2="56574" y2="62630"/>
                        <a14:foregroundMark x1="34775" y1="69550" x2="34775" y2="69550"/>
                        <a14:foregroundMark x1="34256" y1="66090" x2="33910" y2="64533"/>
                        <a14:foregroundMark x1="32007" y1="56747" x2="32007" y2="56747"/>
                        <a14:foregroundMark x1="31661" y1="55536" x2="31661" y2="55536"/>
                        <a14:foregroundMark x1="33564" y1="54844" x2="35813" y2="54844"/>
                        <a14:foregroundMark x1="36505" y1="54844" x2="36505" y2="54844"/>
                        <a14:foregroundMark x1="40311" y1="58131" x2="41522" y2="59343"/>
                        <a14:foregroundMark x1="42907" y1="61246" x2="42907" y2="63495"/>
                        <a14:foregroundMark x1="39965" y1="68339" x2="38754" y2="68685"/>
                        <a14:foregroundMark x1="28201" y1="70588" x2="28201" y2="70588"/>
                        <a14:foregroundMark x1="27855" y1="66436" x2="27855" y2="66436"/>
                        <a14:foregroundMark x1="24913" y1="63149" x2="24913" y2="63149"/>
                        <a14:foregroundMark x1="24567" y1="62284" x2="25952" y2="61938"/>
                        <a14:foregroundMark x1="32872" y1="61938" x2="34256" y2="62284"/>
                        <a14:foregroundMark x1="33910" y1="40138" x2="33910" y2="40138"/>
                        <a14:foregroundMark x1="28201" y1="38927" x2="28201" y2="38927"/>
                        <a14:foregroundMark x1="30969" y1="41522" x2="32872" y2="41522"/>
                        <a14:foregroundMark x1="35121" y1="41522" x2="35121" y2="41522"/>
                        <a14:foregroundMark x1="38754" y1="40484" x2="38754" y2="40484"/>
                        <a14:foregroundMark x1="31315" y1="39619" x2="31315" y2="39619"/>
                        <a14:foregroundMark x1="28201" y1="39619" x2="28201" y2="39619"/>
                        <a14:foregroundMark x1="31661" y1="38581" x2="31661" y2="38581"/>
                        <a14:foregroundMark x1="37024" y1="38235" x2="37024" y2="38235"/>
                        <a14:foregroundMark x1="37024" y1="38235" x2="37024" y2="38235"/>
                        <a14:foregroundMark x1="35467" y1="37024" x2="35467" y2="37024"/>
                        <a14:foregroundMark x1="29412" y1="37889" x2="29412" y2="37889"/>
                        <a14:foregroundMark x1="30969" y1="38581" x2="32872" y2="38581"/>
                        <a14:foregroundMark x1="37024" y1="38581" x2="37024" y2="38581"/>
                        <a14:foregroundMark x1="38408" y1="38581" x2="38408" y2="38581"/>
                        <a14:foregroundMark x1="39273" y1="38581" x2="39273" y2="38581"/>
                        <a14:foregroundMark x1="39273" y1="38581" x2="39273" y2="38581"/>
                        <a14:foregroundMark x1="39965" y1="38927" x2="39965" y2="38927"/>
                        <a14:foregroundMark x1="39273" y1="40830" x2="39273" y2="40830"/>
                        <a14:foregroundMark x1="27509" y1="42388" x2="27509" y2="42388"/>
                        <a14:foregroundMark x1="27509" y1="39619" x2="27509" y2="39619"/>
                        <a14:foregroundMark x1="33218" y1="27682" x2="33218" y2="27682"/>
                        <a14:foregroundMark x1="32353" y1="18166" x2="32353" y2="18166"/>
                        <a14:foregroundMark x1="24048" y1="46540" x2="24048" y2="46540"/>
                        <a14:foregroundMark x1="40311" y1="38927" x2="40311" y2="38927"/>
                        <a14:foregroundMark x1="39619" y1="38581" x2="42561" y2="40830"/>
                        <a14:foregroundMark x1="61073" y1="42388" x2="61073" y2="42388"/>
                        <a14:foregroundMark x1="53460" y1="48443" x2="53460" y2="48443"/>
                        <a14:foregroundMark x1="52076" y1="47578" x2="52076" y2="47578"/>
                        <a14:foregroundMark x1="55363" y1="46886" x2="55363" y2="46886"/>
                        <a14:foregroundMark x1="62630" y1="44291" x2="62630" y2="44291"/>
                        <a14:foregroundMark x1="65917" y1="45329" x2="65917" y2="45329"/>
                        <a14:foregroundMark x1="53114" y1="44291" x2="53114" y2="44291"/>
                        <a14:foregroundMark x1="28720" y1="32699" x2="39446" y2="30969"/>
                        <a14:foregroundMark x1="40311" y1="31142" x2="39619" y2="32353"/>
                        <a14:foregroundMark x1="54498" y1="49654" x2="54498" y2="49654"/>
                        <a14:foregroundMark x1="55882" y1="49654" x2="55882" y2="49654"/>
                        <a14:foregroundMark x1="32699" y1="17647" x2="32699" y2="17647"/>
                        <a14:foregroundMark x1="32872" y1="17128" x2="32872" y2="17128"/>
                        <a14:foregroundMark x1="37197" y1="17301" x2="37197" y2="17301"/>
                        <a14:foregroundMark x1="28547" y1="31488" x2="40657" y2="31142"/>
                      </a14:backgroundRemoval>
                    </a14:imgEffect>
                  </a14:imgLayer>
                </a14:imgProps>
              </a:ext>
              <a:ext uri="{28A0092B-C50C-407E-A947-70E740481C1C}">
                <a14:useLocalDpi xmlns:a14="http://schemas.microsoft.com/office/drawing/2010/main" val="0"/>
              </a:ext>
            </a:extLst>
          </a:blip>
          <a:srcRect l="10735" t="11976" r="13400" b="10410"/>
          <a:stretch/>
        </p:blipFill>
        <p:spPr>
          <a:xfrm>
            <a:off x="4835457" y="1974341"/>
            <a:ext cx="1959551" cy="2004728"/>
          </a:xfrm>
          <a:prstGeom prst="rect">
            <a:avLst/>
          </a:prstGeom>
        </p:spPr>
      </p:pic>
      <p:pic>
        <p:nvPicPr>
          <p:cNvPr id="3" name="Picture 2" descr="A graphic of a group of people and a box&#10;&#10;Description automatically generated">
            <a:extLst>
              <a:ext uri="{FF2B5EF4-FFF2-40B4-BE49-F238E27FC236}">
                <a16:creationId xmlns:a16="http://schemas.microsoft.com/office/drawing/2014/main" id="{23CB6ACC-903E-1431-DA89-92197CF247D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115" b="82622" l="19747" r="80885">
                        <a14:foregroundMark x1="59558" y1="57662" x2="59558" y2="57662"/>
                        <a14:foregroundMark x1="59558" y1="55292" x2="59558" y2="55292"/>
                        <a14:foregroundMark x1="56714" y1="58294" x2="56714" y2="58294"/>
                        <a14:foregroundMark x1="56556" y1="60032" x2="56556" y2="60506"/>
                        <a14:foregroundMark x1="56714" y1="61295" x2="56714" y2="61295"/>
                        <a14:foregroundMark x1="57188" y1="64455" x2="57188" y2="64455"/>
                        <a14:foregroundMark x1="56872" y1="43286" x2="56872" y2="43286"/>
                        <a14:foregroundMark x1="63349" y1="42496" x2="63349" y2="42496"/>
                        <a14:foregroundMark x1="64455" y1="39021" x2="64455" y2="39021"/>
                        <a14:foregroundMark x1="64455" y1="38073" x2="64455" y2="38073"/>
                        <a14:foregroundMark x1="64297" y1="37599" x2="61927" y2="37915"/>
                        <a14:foregroundMark x1="57030" y1="39968" x2="52449" y2="38863"/>
                        <a14:foregroundMark x1="63033" y1="37125" x2="68088" y2="36967"/>
                        <a14:foregroundMark x1="68088" y1="36967" x2="68088" y2="36967"/>
                        <a14:foregroundMark x1="69668" y1="35545" x2="69668" y2="35545"/>
                        <a14:foregroundMark x1="70458" y1="40758" x2="70458" y2="40758"/>
                        <a14:foregroundMark x1="68878" y1="41232" x2="68878" y2="41232"/>
                        <a14:foregroundMark x1="68720" y1="42970" x2="68720" y2="42970"/>
                        <a14:foregroundMark x1="67141" y1="44392" x2="67141" y2="44392"/>
                        <a14:foregroundMark x1="62243" y1="46130" x2="61611" y2="46130"/>
                        <a14:foregroundMark x1="60032" y1="46130" x2="58768" y2="45656"/>
                        <a14:foregroundMark x1="56714" y1="45498" x2="56714" y2="45498"/>
                        <a14:foregroundMark x1="56082" y1="39652" x2="56082" y2="39652"/>
                        <a14:foregroundMark x1="58452" y1="35703" x2="58452" y2="35703"/>
                        <a14:foregroundMark x1="54502" y1="36809" x2="54502" y2="36809"/>
                        <a14:foregroundMark x1="57188" y1="36967" x2="57188" y2="36967"/>
                        <a14:foregroundMark x1="57978" y1="37599" x2="57978" y2="37599"/>
                        <a14:foregroundMark x1="58294" y1="35387" x2="58294" y2="35387"/>
                        <a14:foregroundMark x1="56714" y1="34597" x2="56714" y2="34597"/>
                        <a14:foregroundMark x1="57820" y1="33807" x2="58452" y2="33807"/>
                        <a14:foregroundMark x1="64929" y1="35545" x2="64929" y2="35545"/>
                        <a14:foregroundMark x1="67141" y1="35545" x2="67141" y2="35545"/>
                        <a14:foregroundMark x1="70300" y1="38389" x2="70300" y2="38389"/>
                        <a14:foregroundMark x1="70932" y1="41864" x2="70932" y2="41864"/>
                        <a14:foregroundMark x1="70458" y1="46130" x2="70458" y2="46130"/>
                        <a14:foregroundMark x1="66035" y1="48973" x2="66035" y2="48973"/>
                        <a14:foregroundMark x1="69668" y1="49447" x2="69668" y2="49447"/>
                        <a14:foregroundMark x1="71090" y1="49447" x2="71090" y2="49447"/>
                        <a14:foregroundMark x1="54660" y1="49447" x2="54660" y2="49447"/>
                        <a14:foregroundMark x1="49921" y1="49447" x2="49921" y2="49447"/>
                        <a14:foregroundMark x1="53555" y1="49447" x2="54502" y2="49447"/>
                        <a14:foregroundMark x1="57188" y1="49447" x2="58294" y2="49447"/>
                        <a14:foregroundMark x1="59084" y1="49447" x2="60032" y2="49447"/>
                        <a14:foregroundMark x1="71880" y1="20695" x2="71880" y2="20695"/>
                        <a14:foregroundMark x1="73302" y1="20853" x2="73302" y2="20853"/>
                        <a14:foregroundMark x1="73460" y1="49763" x2="73460" y2="49763"/>
                        <a14:foregroundMark x1="33491" y1="59242" x2="33491" y2="59242"/>
                        <a14:foregroundMark x1="34123" y1="64139" x2="34123" y2="64139"/>
                        <a14:foregroundMark x1="40600" y1="63665" x2="40916" y2="62875"/>
                        <a14:foregroundMark x1="41706" y1="58452" x2="40916" y2="58136"/>
                        <a14:foregroundMark x1="36967" y1="54502" x2="36335" y2="54344"/>
                        <a14:foregroundMark x1="33491" y1="54344" x2="32385" y2="54028"/>
                        <a14:foregroundMark x1="30806" y1="53397" x2="30806" y2="53397"/>
                        <a14:foregroundMark x1="29384" y1="60979" x2="29384" y2="60979"/>
                        <a14:foregroundMark x1="30174" y1="62085" x2="30964" y2="62559"/>
                        <a14:foregroundMark x1="35703" y1="64139" x2="37125" y2="63823"/>
                        <a14:foregroundMark x1="37283" y1="63823" x2="37283" y2="63823"/>
                        <a14:foregroundMark x1="24961" y1="51975" x2="24961" y2="51975"/>
                        <a14:foregroundMark x1="24645" y1="46445" x2="24645" y2="46445"/>
                        <a14:foregroundMark x1="35229" y1="37599" x2="35229" y2="37599"/>
                        <a14:foregroundMark x1="33175" y1="38705" x2="32543" y2="38705"/>
                        <a14:foregroundMark x1="31122" y1="39968" x2="31754" y2="40600"/>
                        <a14:foregroundMark x1="42496" y1="42022" x2="42496" y2="41548"/>
                        <a14:foregroundMark x1="37283" y1="39810" x2="37283" y2="39810"/>
                        <a14:foregroundMark x1="37441" y1="38705" x2="37441" y2="38705"/>
                        <a14:foregroundMark x1="38073" y1="37599" x2="38705" y2="37599"/>
                        <a14:foregroundMark x1="41706" y1="38863" x2="41706" y2="38863"/>
                        <a14:foregroundMark x1="26698" y1="29068" x2="26698" y2="29068"/>
                        <a14:foregroundMark x1="32227" y1="20063" x2="32227" y2="20063"/>
                        <a14:foregroundMark x1="38705" y1="48025" x2="38705" y2="48025"/>
                        <a14:foregroundMark x1="72986" y1="19273" x2="72986" y2="19273"/>
                        <a14:foregroundMark x1="80885" y1="29384" x2="80885" y2="29384"/>
                        <a14:foregroundMark x1="32543" y1="39810" x2="32543" y2="39810"/>
                        <a14:foregroundMark x1="28910" y1="40600" x2="28910" y2="40600"/>
                        <a14:foregroundMark x1="35071" y1="63665" x2="35071" y2="63665"/>
                        <a14:foregroundMark x1="26856" y1="65877" x2="26856" y2="65877"/>
                        <a14:foregroundMark x1="38073" y1="65877" x2="38073" y2="65877"/>
                        <a14:foregroundMark x1="39968" y1="64771" x2="39810" y2="64139"/>
                        <a14:foregroundMark x1="30332" y1="64929" x2="30332" y2="64929"/>
                        <a14:foregroundMark x1="31438" y1="65087" x2="31438" y2="65087"/>
                        <a14:foregroundMark x1="26224" y1="65087" x2="26224" y2="65087"/>
                        <a14:foregroundMark x1="46761" y1="51817" x2="46761" y2="51817"/>
                        <a14:foregroundMark x1="36967" y1="35229" x2="36967" y2="35229"/>
                      </a14:backgroundRemoval>
                    </a14:imgEffect>
                  </a14:imgLayer>
                </a14:imgProps>
              </a:ext>
              <a:ext uri="{28A0092B-C50C-407E-A947-70E740481C1C}">
                <a14:useLocalDpi xmlns:a14="http://schemas.microsoft.com/office/drawing/2010/main" val="0"/>
              </a:ext>
            </a:extLst>
          </a:blip>
          <a:srcRect l="12778" t="13639" r="11667" b="9168"/>
          <a:stretch/>
        </p:blipFill>
        <p:spPr>
          <a:xfrm>
            <a:off x="4892268" y="3838952"/>
            <a:ext cx="1902740" cy="1943981"/>
          </a:xfrm>
          <a:prstGeom prst="rect">
            <a:avLst/>
          </a:prstGeom>
        </p:spPr>
      </p:pic>
    </p:spTree>
    <p:extLst>
      <p:ext uri="{BB962C8B-B14F-4D97-AF65-F5344CB8AC3E}">
        <p14:creationId xmlns:p14="http://schemas.microsoft.com/office/powerpoint/2010/main" val="169088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8A71B06-E02F-4CAA-957B-2AAD6D788BF1}"/>
              </a:ext>
            </a:extLst>
          </p:cNvPr>
          <p:cNvGrpSpPr/>
          <p:nvPr/>
        </p:nvGrpSpPr>
        <p:grpSpPr>
          <a:xfrm>
            <a:off x="9426103" y="1736329"/>
            <a:ext cx="2312745" cy="2489570"/>
            <a:chOff x="9267092" y="2916819"/>
            <a:chExt cx="2312745" cy="2489570"/>
          </a:xfrm>
        </p:grpSpPr>
        <p:sp>
          <p:nvSpPr>
            <p:cNvPr id="9" name="TextBox 8">
              <a:extLst>
                <a:ext uri="{FF2B5EF4-FFF2-40B4-BE49-F238E27FC236}">
                  <a16:creationId xmlns:a16="http://schemas.microsoft.com/office/drawing/2014/main" id="{4F642D29-AD7A-4866-A41E-E4DC7DB5E7A4}"/>
                </a:ext>
              </a:extLst>
            </p:cNvPr>
            <p:cNvSpPr txBox="1"/>
            <p:nvPr/>
          </p:nvSpPr>
          <p:spPr>
            <a:xfrm>
              <a:off x="9378844" y="3113454"/>
              <a:ext cx="2089240" cy="2292935"/>
            </a:xfrm>
            <a:prstGeom prst="rect">
              <a:avLst/>
            </a:prstGeom>
            <a:noFill/>
          </p:spPr>
          <p:txBody>
            <a:bodyPr wrap="square" rtlCol="0">
              <a:spAutoFit/>
            </a:bodyPr>
            <a:lstStyle/>
            <a:p>
              <a:pPr algn="justLow" rtl="1"/>
              <a:r>
                <a:rPr lang="ar-KW" sz="1100" dirty="0">
                  <a:cs typeface="mohammad bold art 1" pitchFamily="2" charset="-78"/>
                </a:rPr>
                <a:t>يملك خالد مطعم  مشهوراً في الكويت ويرغب في توسيع أعماله إلى المملكة العربية السعودية. لتحقيق هذا الهدف، يحتاج إلى جمع مبلغ 100,000 دينار كويتي. </a:t>
              </a:r>
            </a:p>
            <a:p>
              <a:pPr algn="justLow" rtl="1"/>
              <a:endParaRPr lang="en-US" sz="1100" dirty="0">
                <a:cs typeface="mohammad bold art 1" pitchFamily="2" charset="-78"/>
              </a:endParaRPr>
            </a:p>
            <a:p>
              <a:pPr algn="justLow"/>
              <a:r>
                <a:rPr lang="en-US" sz="1100" dirty="0"/>
                <a:t>Khaled owns a popular restaurant in Kuwait and wants to expand his business to Saudi Arabia. To achieve this goal, he needs to raise 100,000 Kuwaiti Dinars in funding.</a:t>
              </a:r>
              <a:endParaRPr lang="en-US" sz="1100" dirty="0">
                <a:cs typeface="mohammad bold art 1" pitchFamily="2" charset="-78"/>
              </a:endParaRPr>
            </a:p>
            <a:p>
              <a:pPr algn="justLow" rtl="1"/>
              <a:endParaRPr lang="ar-KW" sz="1100" dirty="0">
                <a:cs typeface="mohammad bold art 1" pitchFamily="2" charset="-78"/>
              </a:endParaRPr>
            </a:p>
          </p:txBody>
        </p:sp>
        <p:sp>
          <p:nvSpPr>
            <p:cNvPr id="10" name="Rectangle: Rounded Corners 9">
              <a:extLst>
                <a:ext uri="{FF2B5EF4-FFF2-40B4-BE49-F238E27FC236}">
                  <a16:creationId xmlns:a16="http://schemas.microsoft.com/office/drawing/2014/main" id="{AAA3E437-4618-430D-901A-1B1AC0296785}"/>
                </a:ext>
              </a:extLst>
            </p:cNvPr>
            <p:cNvSpPr/>
            <p:nvPr/>
          </p:nvSpPr>
          <p:spPr>
            <a:xfrm>
              <a:off x="9267092" y="2916819"/>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34F3088-88E9-4217-8AE7-E0D812505340}"/>
              </a:ext>
            </a:extLst>
          </p:cNvPr>
          <p:cNvGrpSpPr/>
          <p:nvPr/>
        </p:nvGrpSpPr>
        <p:grpSpPr>
          <a:xfrm>
            <a:off x="3418663" y="1689634"/>
            <a:ext cx="2312745" cy="2458105"/>
            <a:chOff x="6421474" y="1436453"/>
            <a:chExt cx="2312745" cy="2458105"/>
          </a:xfrm>
        </p:grpSpPr>
        <p:sp>
          <p:nvSpPr>
            <p:cNvPr id="28" name="TextBox 27">
              <a:extLst>
                <a:ext uri="{FF2B5EF4-FFF2-40B4-BE49-F238E27FC236}">
                  <a16:creationId xmlns:a16="http://schemas.microsoft.com/office/drawing/2014/main" id="{743E9CA1-B598-449F-9301-B894BEB95E38}"/>
                </a:ext>
              </a:extLst>
            </p:cNvPr>
            <p:cNvSpPr txBox="1"/>
            <p:nvPr/>
          </p:nvSpPr>
          <p:spPr>
            <a:xfrm>
              <a:off x="6510038" y="1819648"/>
              <a:ext cx="2135615" cy="1954381"/>
            </a:xfrm>
            <a:prstGeom prst="rect">
              <a:avLst/>
            </a:prstGeom>
            <a:noFill/>
          </p:spPr>
          <p:txBody>
            <a:bodyPr wrap="square" rtlCol="0">
              <a:spAutoFit/>
            </a:bodyPr>
            <a:lstStyle/>
            <a:p>
              <a:pPr algn="justLow" rtl="1"/>
              <a:r>
                <a:rPr lang="ar-KW" sz="1100" dirty="0">
                  <a:cs typeface="mohammad bold art 1" pitchFamily="2" charset="-78"/>
                </a:rPr>
                <a:t>تتوجه الشركة إلى منصة تمويل جماعي قائم على الأوراق المالية مقيدة في سجلات الهيئة للحصول على الموافقة لعرض مشروع التوسع للحصول على التمويل المطلوب.</a:t>
              </a:r>
              <a:endParaRPr lang="en-US" sz="1100" dirty="0">
                <a:cs typeface="mohammad bold art 1" pitchFamily="2" charset="-78"/>
              </a:endParaRPr>
            </a:p>
            <a:p>
              <a:pPr algn="r" rtl="1"/>
              <a:endParaRPr lang="ar-KW" sz="1100" dirty="0">
                <a:cs typeface="mohammad bold art 1" pitchFamily="2" charset="-78"/>
              </a:endParaRPr>
            </a:p>
            <a:p>
              <a:pPr algn="justLow"/>
              <a:r>
                <a:rPr lang="en-US" sz="1100" dirty="0">
                  <a:cs typeface="mohammad bold art 1" pitchFamily="2" charset="-78"/>
                </a:rPr>
                <a:t>Khaled approaches a registered securities-based crowdfunding platform and grants their approval to secure the necessary funding.</a:t>
              </a:r>
            </a:p>
          </p:txBody>
        </p:sp>
        <p:sp>
          <p:nvSpPr>
            <p:cNvPr id="21" name="Rectangle: Rounded Corners 20">
              <a:extLst>
                <a:ext uri="{FF2B5EF4-FFF2-40B4-BE49-F238E27FC236}">
                  <a16:creationId xmlns:a16="http://schemas.microsoft.com/office/drawing/2014/main" id="{AD9AB22B-7E3E-489C-B33E-1328CE08CE8C}"/>
                </a:ext>
              </a:extLst>
            </p:cNvPr>
            <p:cNvSpPr/>
            <p:nvPr/>
          </p:nvSpPr>
          <p:spPr>
            <a:xfrm>
              <a:off x="6421474" y="1436453"/>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C71F1E4-77F1-44AA-860E-F279DD7AEDF3}"/>
              </a:ext>
            </a:extLst>
          </p:cNvPr>
          <p:cNvGrpSpPr/>
          <p:nvPr/>
        </p:nvGrpSpPr>
        <p:grpSpPr>
          <a:xfrm>
            <a:off x="6379152" y="1727216"/>
            <a:ext cx="2312745" cy="2458105"/>
            <a:chOff x="4079642" y="3090127"/>
            <a:chExt cx="2312745" cy="2458105"/>
          </a:xfrm>
        </p:grpSpPr>
        <p:sp>
          <p:nvSpPr>
            <p:cNvPr id="18" name="TextBox 17">
              <a:extLst>
                <a:ext uri="{FF2B5EF4-FFF2-40B4-BE49-F238E27FC236}">
                  <a16:creationId xmlns:a16="http://schemas.microsoft.com/office/drawing/2014/main" id="{0F0FAB46-8280-432E-A02F-6FF089883917}"/>
                </a:ext>
              </a:extLst>
            </p:cNvPr>
            <p:cNvSpPr txBox="1"/>
            <p:nvPr/>
          </p:nvSpPr>
          <p:spPr>
            <a:xfrm>
              <a:off x="4191394" y="3248559"/>
              <a:ext cx="2089240" cy="2292935"/>
            </a:xfrm>
            <a:prstGeom prst="rect">
              <a:avLst/>
            </a:prstGeom>
            <a:noFill/>
          </p:spPr>
          <p:txBody>
            <a:bodyPr wrap="square" rtlCol="0">
              <a:spAutoFit/>
            </a:bodyPr>
            <a:lstStyle/>
            <a:p>
              <a:pPr algn="justLow" rtl="1"/>
              <a:r>
                <a:rPr lang="ar-KW" sz="1100" dirty="0">
                  <a:cs typeface="mohammad bold art 1" pitchFamily="2" charset="-78"/>
                </a:rPr>
                <a:t>يقوم خالد بتعيين شركة استشارات مرخصة من قبل الهيئة لإعداد دراسة الجدوى الخاصة بالمشروع وترتيب جميع المستندات تمهيداً لتقديمها إلى منصة التمويل الجماعي.</a:t>
              </a:r>
              <a:endParaRPr lang="en-US" sz="1100" dirty="0">
                <a:cs typeface="mohammad bold art 1" pitchFamily="2" charset="-78"/>
              </a:endParaRPr>
            </a:p>
            <a:p>
              <a:pPr algn="r" rtl="1"/>
              <a:endParaRPr lang="ar-KW" sz="1100" dirty="0">
                <a:cs typeface="mohammad bold art 1" pitchFamily="2" charset="-78"/>
              </a:endParaRPr>
            </a:p>
            <a:p>
              <a:pPr algn="justLow"/>
              <a:r>
                <a:rPr lang="en-US" sz="1100" dirty="0">
                  <a:cs typeface="mohammad bold art 1" pitchFamily="2" charset="-78"/>
                </a:rPr>
                <a:t>Khaled engages a licensed consulting firm to conduct a feasibility study and prepare all the necessary documentation to submit to a crowdfunding platform</a:t>
              </a:r>
              <a:r>
                <a:rPr lang="en-US" sz="900" dirty="0">
                  <a:cs typeface="mohammad bold art 1" pitchFamily="2" charset="-78"/>
                </a:rPr>
                <a:t>.</a:t>
              </a:r>
            </a:p>
          </p:txBody>
        </p:sp>
        <p:sp>
          <p:nvSpPr>
            <p:cNvPr id="22" name="Rectangle: Rounded Corners 21">
              <a:extLst>
                <a:ext uri="{FF2B5EF4-FFF2-40B4-BE49-F238E27FC236}">
                  <a16:creationId xmlns:a16="http://schemas.microsoft.com/office/drawing/2014/main" id="{AECC86FA-5316-4E95-9F5E-2A4CB9FF8E01}"/>
                </a:ext>
              </a:extLst>
            </p:cNvPr>
            <p:cNvSpPr/>
            <p:nvPr/>
          </p:nvSpPr>
          <p:spPr>
            <a:xfrm>
              <a:off x="4079642" y="3090127"/>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0A156D76-5398-4242-8C68-514289821A07}"/>
              </a:ext>
            </a:extLst>
          </p:cNvPr>
          <p:cNvGrpSpPr/>
          <p:nvPr/>
        </p:nvGrpSpPr>
        <p:grpSpPr>
          <a:xfrm>
            <a:off x="412692" y="1689635"/>
            <a:ext cx="2312745" cy="2458105"/>
            <a:chOff x="1077614" y="2281730"/>
            <a:chExt cx="2312745" cy="2458105"/>
          </a:xfrm>
        </p:grpSpPr>
        <p:sp>
          <p:nvSpPr>
            <p:cNvPr id="55" name="TextBox 54">
              <a:extLst>
                <a:ext uri="{FF2B5EF4-FFF2-40B4-BE49-F238E27FC236}">
                  <a16:creationId xmlns:a16="http://schemas.microsoft.com/office/drawing/2014/main" id="{FA825B68-4808-481B-936E-1D2C63E65AD5}"/>
                </a:ext>
              </a:extLst>
            </p:cNvPr>
            <p:cNvSpPr txBox="1"/>
            <p:nvPr/>
          </p:nvSpPr>
          <p:spPr>
            <a:xfrm>
              <a:off x="1169198" y="2632721"/>
              <a:ext cx="2089241" cy="1785104"/>
            </a:xfrm>
            <a:prstGeom prst="rect">
              <a:avLst/>
            </a:prstGeom>
            <a:noFill/>
          </p:spPr>
          <p:txBody>
            <a:bodyPr wrap="square" rtlCol="0">
              <a:spAutoFit/>
            </a:bodyPr>
            <a:lstStyle/>
            <a:p>
              <a:pPr algn="justLow" rtl="1"/>
              <a:r>
                <a:rPr lang="ar-KW" sz="1100" dirty="0">
                  <a:cs typeface="mohammad bold art 1" pitchFamily="2" charset="-78"/>
                </a:rPr>
                <a:t>يقوم المستثمرون بالاطلاع على المشاريع (العروض) المدرجة على منصة التمويل الجماعي، ومن ثم اختيار الاستثمار المناسب لهم والدخول فيه.</a:t>
              </a:r>
              <a:endParaRPr lang="en-US" sz="1100" dirty="0">
                <a:cs typeface="mohammad bold art 1" pitchFamily="2" charset="-78"/>
              </a:endParaRPr>
            </a:p>
            <a:p>
              <a:pPr algn="r" rtl="1"/>
              <a:endParaRPr lang="ar-KW" sz="1100" dirty="0">
                <a:cs typeface="mohammad bold art 1" pitchFamily="2" charset="-78"/>
              </a:endParaRPr>
            </a:p>
            <a:p>
              <a:pPr algn="justLow"/>
              <a:r>
                <a:rPr lang="en-US" sz="1100" dirty="0">
                  <a:cs typeface="mohammad bold art 1" pitchFamily="2" charset="-78"/>
                </a:rPr>
                <a:t>Investors peruse the offers listed on the crowdfunding platform and select their preferred investment opportunity.</a:t>
              </a:r>
            </a:p>
          </p:txBody>
        </p:sp>
        <p:sp>
          <p:nvSpPr>
            <p:cNvPr id="23" name="Rectangle: Rounded Corners 22">
              <a:extLst>
                <a:ext uri="{FF2B5EF4-FFF2-40B4-BE49-F238E27FC236}">
                  <a16:creationId xmlns:a16="http://schemas.microsoft.com/office/drawing/2014/main" id="{3B275CF6-1716-4A2B-A7CA-BFC192E0806D}"/>
                </a:ext>
              </a:extLst>
            </p:cNvPr>
            <p:cNvSpPr/>
            <p:nvPr/>
          </p:nvSpPr>
          <p:spPr>
            <a:xfrm>
              <a:off x="1077614" y="2281730"/>
              <a:ext cx="2312745" cy="245810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2FFAAEF-3216-461A-943E-7A8146C5CA0E}"/>
              </a:ext>
            </a:extLst>
          </p:cNvPr>
          <p:cNvGrpSpPr/>
          <p:nvPr/>
        </p:nvGrpSpPr>
        <p:grpSpPr>
          <a:xfrm>
            <a:off x="7113358" y="475576"/>
            <a:ext cx="4895850" cy="752475"/>
            <a:chOff x="7113358" y="1085169"/>
            <a:chExt cx="4895850" cy="752475"/>
          </a:xfrm>
        </p:grpSpPr>
        <p:sp>
          <p:nvSpPr>
            <p:cNvPr id="2" name="TextBox 1">
              <a:extLst>
                <a:ext uri="{FF2B5EF4-FFF2-40B4-BE49-F238E27FC236}">
                  <a16:creationId xmlns:a16="http://schemas.microsoft.com/office/drawing/2014/main" id="{69D950D0-2BBC-7D9E-BB74-AE63C5364B04}"/>
                </a:ext>
              </a:extLst>
            </p:cNvPr>
            <p:cNvSpPr txBox="1"/>
            <p:nvPr/>
          </p:nvSpPr>
          <p:spPr>
            <a:xfrm>
              <a:off x="7150560" y="1289540"/>
              <a:ext cx="4858648" cy="400110"/>
            </a:xfrm>
            <a:prstGeom prst="rect">
              <a:avLst/>
            </a:prstGeom>
            <a:noFill/>
          </p:spPr>
          <p:txBody>
            <a:bodyPr wrap="square" rtlCol="0">
              <a:spAutoFit/>
            </a:bodyPr>
            <a:lstStyle/>
            <a:p>
              <a:pPr algn="r" rtl="1"/>
              <a:r>
                <a:rPr lang="ar-KW" sz="2000" dirty="0">
                  <a:solidFill>
                    <a:schemeClr val="accent4">
                      <a:lumMod val="75000"/>
                    </a:schemeClr>
                  </a:solidFill>
                  <a:latin typeface="Calibri" pitchFamily="34" charset="0"/>
                  <a:cs typeface="mohammad bold art 1" pitchFamily="2" charset="-78"/>
                </a:rPr>
                <a:t>التمويل الجماعي القائم على الأوراق المالية</a:t>
              </a:r>
              <a:endParaRPr lang="ar-KW" dirty="0">
                <a:solidFill>
                  <a:schemeClr val="accent4">
                    <a:lumMod val="75000"/>
                  </a:schemeClr>
                </a:solidFill>
              </a:endParaRPr>
            </a:p>
          </p:txBody>
        </p:sp>
        <p:sp>
          <p:nvSpPr>
            <p:cNvPr id="48" name="Rectangle: Rounded Corners 47">
              <a:extLst>
                <a:ext uri="{FF2B5EF4-FFF2-40B4-BE49-F238E27FC236}">
                  <a16:creationId xmlns:a16="http://schemas.microsoft.com/office/drawing/2014/main" id="{7D0457E0-FCA9-424F-A2B4-AE8DB0858507}"/>
                </a:ext>
              </a:extLst>
            </p:cNvPr>
            <p:cNvSpPr/>
            <p:nvPr/>
          </p:nvSpPr>
          <p:spPr>
            <a:xfrm>
              <a:off x="7113358" y="1085169"/>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B93C167-FCDC-4816-91A9-13C21A50C5DA}"/>
              </a:ext>
            </a:extLst>
          </p:cNvPr>
          <p:cNvGrpSpPr/>
          <p:nvPr/>
        </p:nvGrpSpPr>
        <p:grpSpPr>
          <a:xfrm>
            <a:off x="145592" y="475577"/>
            <a:ext cx="4895850" cy="752475"/>
            <a:chOff x="145592" y="1085170"/>
            <a:chExt cx="4895850" cy="752475"/>
          </a:xfrm>
        </p:grpSpPr>
        <p:sp>
          <p:nvSpPr>
            <p:cNvPr id="4" name="TextBox 3">
              <a:extLst>
                <a:ext uri="{FF2B5EF4-FFF2-40B4-BE49-F238E27FC236}">
                  <a16:creationId xmlns:a16="http://schemas.microsoft.com/office/drawing/2014/main" id="{3B6C56F6-650B-B8B3-D857-65D6CDC7D522}"/>
                </a:ext>
              </a:extLst>
            </p:cNvPr>
            <p:cNvSpPr txBox="1"/>
            <p:nvPr/>
          </p:nvSpPr>
          <p:spPr>
            <a:xfrm>
              <a:off x="145593" y="1292470"/>
              <a:ext cx="4895849" cy="461665"/>
            </a:xfrm>
            <a:prstGeom prst="rect">
              <a:avLst/>
            </a:prstGeom>
            <a:noFill/>
          </p:spPr>
          <p:txBody>
            <a:bodyPr wrap="square" rtlCol="0">
              <a:spAutoFit/>
            </a:bodyPr>
            <a:lstStyle/>
            <a:p>
              <a:pPr algn="ctr"/>
              <a:r>
                <a:rPr lang="en-US" sz="2400" b="1" dirty="0">
                  <a:solidFill>
                    <a:schemeClr val="accent4">
                      <a:lumMod val="75000"/>
                    </a:schemeClr>
                  </a:solidFill>
                  <a:latin typeface="Calibri" pitchFamily="34" charset="0"/>
                  <a:cs typeface="mohammad bold art 1" pitchFamily="2" charset="-78"/>
                </a:rPr>
                <a:t>Securities-based Crowdfunding</a:t>
              </a:r>
              <a:endParaRPr lang="ar-KW" sz="2400" b="1" dirty="0">
                <a:solidFill>
                  <a:schemeClr val="accent4">
                    <a:lumMod val="75000"/>
                  </a:schemeClr>
                </a:solidFill>
                <a:latin typeface="Calibri" pitchFamily="34" charset="0"/>
                <a:cs typeface="mohammad bold art 1" pitchFamily="2" charset="-78"/>
              </a:endParaRPr>
            </a:p>
          </p:txBody>
        </p:sp>
        <p:sp>
          <p:nvSpPr>
            <p:cNvPr id="49" name="Rectangle: Rounded Corners 48">
              <a:extLst>
                <a:ext uri="{FF2B5EF4-FFF2-40B4-BE49-F238E27FC236}">
                  <a16:creationId xmlns:a16="http://schemas.microsoft.com/office/drawing/2014/main" id="{445B60B2-9929-4FE3-91C4-0D1D601380DE}"/>
                </a:ext>
              </a:extLst>
            </p:cNvPr>
            <p:cNvSpPr/>
            <p:nvPr/>
          </p:nvSpPr>
          <p:spPr>
            <a:xfrm>
              <a:off x="145592" y="1085170"/>
              <a:ext cx="4895850" cy="752475"/>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grpSp>
      <p:pic>
        <p:nvPicPr>
          <p:cNvPr id="6" name="Picture 5">
            <a:extLst>
              <a:ext uri="{FF2B5EF4-FFF2-40B4-BE49-F238E27FC236}">
                <a16:creationId xmlns:a16="http://schemas.microsoft.com/office/drawing/2014/main" id="{5CE7E908-6616-8734-2F15-85FA049BBF2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8334" b="75007" l="27254" r="72746">
                        <a14:foregroundMark x1="44238" y1="52316" x2="44238" y2="52316"/>
                        <a14:foregroundMark x1="43750" y1="25886" x2="43750" y2="25886"/>
                        <a14:foregroundMark x1="41992" y1="44687" x2="41992" y2="44687"/>
                        <a14:foregroundMark x1="40527" y1="61580" x2="40527" y2="61580"/>
                        <a14:foregroundMark x1="41016" y1="67030" x2="41016" y2="67030"/>
                        <a14:foregroundMark x1="44238" y1="72752" x2="44238" y2="72752"/>
                        <a14:foregroundMark x1="45508" y1="58038" x2="45508" y2="58038"/>
                        <a14:foregroundMark x1="42969" y1="63488" x2="42969" y2="63488"/>
                        <a14:foregroundMark x1="38184" y1="61580" x2="38184" y2="61580"/>
                        <a14:foregroundMark x1="29980" y1="41144" x2="29980" y2="41144"/>
                        <a14:foregroundMark x1="31250" y1="46866" x2="31250" y2="49591"/>
                        <a14:foregroundMark x1="32910" y1="60763" x2="32910" y2="60763"/>
                        <a14:foregroundMark x1="47266" y1="55041" x2="47266" y2="55041"/>
                        <a14:foregroundMark x1="43750" y1="51771" x2="43750" y2="51771"/>
                        <a14:foregroundMark x1="45020" y1="50954" x2="45020" y2="50954"/>
                        <a14:foregroundMark x1="40234" y1="46866" x2="40234" y2="46866"/>
                        <a14:foregroundMark x1="45215" y1="47411" x2="45215" y2="47411"/>
                        <a14:foregroundMark x1="70313" y1="64305" x2="70313" y2="64305"/>
                        <a14:foregroundMark x1="60547" y1="48229" x2="60547" y2="48229"/>
                        <a14:foregroundMark x1="55566" y1="46866" x2="55566" y2="46866"/>
                        <a14:foregroundMark x1="55078" y1="46866" x2="55078" y2="46866"/>
                        <a14:foregroundMark x1="54492" y1="46049" x2="54492" y2="46049"/>
                        <a14:foregroundMark x1="32422" y1="42507" x2="32422" y2="42507"/>
                        <a14:foregroundMark x1="62793" y1="46049" x2="62793" y2="46049"/>
                        <a14:foregroundMark x1="56250" y1="45232" x2="56250" y2="45232"/>
                        <a14:foregroundMark x1="59277" y1="27248" x2="59277" y2="27248"/>
                        <a14:foregroundMark x1="57813" y1="25068" x2="57813" y2="25068"/>
                        <a14:foregroundMark x1="52734" y1="26431" x2="52734" y2="26431"/>
                        <a14:foregroundMark x1="49805" y1="29155" x2="49805" y2="29155"/>
                        <a14:foregroundMark x1="52734" y1="26431" x2="52734" y2="26431"/>
                        <a14:foregroundMark x1="45508" y1="27793" x2="45508" y2="27793"/>
                        <a14:foregroundMark x1="49219" y1="41144" x2="49219" y2="41144"/>
                        <a14:foregroundMark x1="34961" y1="53678" x2="34961" y2="53678"/>
                        <a14:foregroundMark x1="31250" y1="67030" x2="31250" y2="67030"/>
                        <a14:foregroundMark x1="32715" y1="64850" x2="32715" y2="64850"/>
                        <a14:foregroundMark x1="32910" y1="63488" x2="32910" y2="63488"/>
                        <a14:foregroundMark x1="41504" y1="62943" x2="41504" y2="62943"/>
                        <a14:foregroundMark x1="38184" y1="26431" x2="38184" y2="26431"/>
                      </a14:backgroundRemoval>
                    </a14:imgEffect>
                  </a14:imgLayer>
                </a14:imgProps>
              </a:ext>
              <a:ext uri="{28A0092B-C50C-407E-A947-70E740481C1C}">
                <a14:useLocalDpi xmlns:a14="http://schemas.microsoft.com/office/drawing/2010/main" val="0"/>
              </a:ext>
            </a:extLst>
          </a:blip>
          <a:srcRect l="21568" r="21568" b="16659"/>
          <a:stretch/>
        </p:blipFill>
        <p:spPr>
          <a:xfrm>
            <a:off x="9339641" y="3932533"/>
            <a:ext cx="2629948" cy="1381468"/>
          </a:xfrm>
          <a:prstGeom prst="rect">
            <a:avLst/>
          </a:prstGeom>
        </p:spPr>
      </p:pic>
      <p:pic>
        <p:nvPicPr>
          <p:cNvPr id="12" name="Picture 11" descr="A graphic of a computer and a magnifying glass&#10;&#10;Description automatically generated">
            <a:extLst>
              <a:ext uri="{FF2B5EF4-FFF2-40B4-BE49-F238E27FC236}">
                <a16:creationId xmlns:a16="http://schemas.microsoft.com/office/drawing/2014/main" id="{0EC99CE6-CCD0-7661-7D94-AE97C4468F4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30566" b="69824" l="18359" r="78320">
                        <a14:foregroundMark x1="68359" y1="45508" x2="68359" y2="45508"/>
                        <a14:foregroundMark x1="72461" y1="43750" x2="72461" y2="43750"/>
                        <a14:foregroundMark x1="75391" y1="41113" x2="75391" y2="41113"/>
                        <a14:foregroundMark x1="74219" y1="40820" x2="74219" y2="40820"/>
                        <a14:foregroundMark x1="73633" y1="42578" x2="73633" y2="42578"/>
                        <a14:foregroundMark x1="71289" y1="42578" x2="71289" y2="42578"/>
                        <a14:foregroundMark x1="66602" y1="41406" x2="66602" y2="41406"/>
                        <a14:foregroundMark x1="68359" y1="40820" x2="68359" y2="40820"/>
                        <a14:foregroundMark x1="70703" y1="41113" x2="70703" y2="41113"/>
                        <a14:foregroundMark x1="69531" y1="42871" x2="69531" y2="42871"/>
                        <a14:foregroundMark x1="74805" y1="51270" x2="74805" y2="51270"/>
                        <a14:foregroundMark x1="78320" y1="50195" x2="78320" y2="50195"/>
                        <a14:foregroundMark x1="35449" y1="39648" x2="35449" y2="39648"/>
                        <a14:foregroundMark x1="37207" y1="34668" x2="37207" y2="34668"/>
                        <a14:foregroundMark x1="31934" y1="35254" x2="31934" y2="35254"/>
                        <a14:foregroundMark x1="34863" y1="47559" x2="34863" y2="47559"/>
                        <a14:foregroundMark x1="31934" y1="49023" x2="31934" y2="49023"/>
                        <a14:foregroundMark x1="25879" y1="49023" x2="25879" y2="49023"/>
                        <a14:foregroundMark x1="44824" y1="39941" x2="44824" y2="39941"/>
                        <a14:foregroundMark x1="45703" y1="38770" x2="45703" y2="38770"/>
                        <a14:foregroundMark x1="26758" y1="45801" x2="26758" y2="45801"/>
                        <a14:foregroundMark x1="25293" y1="45215" x2="25293" y2="45215"/>
                      </a14:backgroundRemoval>
                    </a14:imgEffect>
                  </a14:imgLayer>
                </a14:imgProps>
              </a:ext>
              <a:ext uri="{28A0092B-C50C-407E-A947-70E740481C1C}">
                <a14:useLocalDpi xmlns:a14="http://schemas.microsoft.com/office/drawing/2010/main" val="0"/>
              </a:ext>
            </a:extLst>
          </a:blip>
          <a:srcRect l="11222" t="25701" r="17287" b="25232"/>
          <a:stretch/>
        </p:blipFill>
        <p:spPr>
          <a:xfrm>
            <a:off x="6353729" y="4178583"/>
            <a:ext cx="2490685" cy="1709421"/>
          </a:xfrm>
          <a:prstGeom prst="rect">
            <a:avLst/>
          </a:prstGeom>
        </p:spPr>
      </p:pic>
      <p:pic>
        <p:nvPicPr>
          <p:cNvPr id="19" name="Picture 18" descr="A person standing next to a computer&#10;&#10;Description automatically generated">
            <a:extLst>
              <a:ext uri="{FF2B5EF4-FFF2-40B4-BE49-F238E27FC236}">
                <a16:creationId xmlns:a16="http://schemas.microsoft.com/office/drawing/2014/main" id="{A03A9771-A91C-2471-4035-EAB43D395D0C}"/>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72559" y1="55566" x2="72559" y2="55566"/>
                        <a14:foregroundMark x1="64941" y1="53418" x2="64941" y2="53418"/>
                        <a14:foregroundMark x1="50781" y1="29883" x2="50781" y2="29883"/>
                        <a14:foregroundMark x1="47363" y1="27734" x2="47363" y2="27734"/>
                        <a14:foregroundMark x1="47363" y1="25195" x2="47363" y2="25195"/>
                        <a14:foregroundMark x1="41406" y1="36328" x2="41406" y2="36328"/>
                        <a14:foregroundMark x1="49902" y1="35449" x2="49902" y2="35449"/>
                        <a14:foregroundMark x1="62793" y1="35938" x2="62793" y2="35938"/>
                        <a14:foregroundMark x1="71777" y1="34180" x2="71777" y2="34180"/>
                        <a14:foregroundMark x1="73047" y1="57715" x2="73047" y2="57715"/>
                        <a14:foregroundMark x1="64063" y1="56836" x2="64063" y2="56836"/>
                        <a14:foregroundMark x1="82031" y1="55176" x2="82031" y2="55176"/>
                        <a14:foregroundMark x1="79395" y1="55176" x2="79395" y2="55176"/>
                        <a14:foregroundMark x1="74316" y1="53906" x2="74316" y2="53906"/>
                        <a14:foregroundMark x1="48242" y1="32520" x2="48242" y2="32520"/>
                        <a14:foregroundMark x1="20801" y1="46582" x2="20801" y2="46582"/>
                        <a14:foregroundMark x1="20020" y1="37598" x2="20020" y2="37598"/>
                        <a14:foregroundMark x1="17871" y1="68457" x2="17871" y2="68457"/>
                        <a14:foregroundMark x1="22949" y1="69238" x2="22949" y2="69238"/>
                      </a14:backgroundRemoval>
                    </a14:imgEffect>
                  </a14:imgLayer>
                </a14:imgProps>
              </a:ext>
              <a:ext uri="{28A0092B-C50C-407E-A947-70E740481C1C}">
                <a14:useLocalDpi xmlns:a14="http://schemas.microsoft.com/office/drawing/2010/main" val="0"/>
              </a:ext>
            </a:extLst>
          </a:blip>
          <a:stretch>
            <a:fillRect/>
          </a:stretch>
        </p:blipFill>
        <p:spPr>
          <a:xfrm>
            <a:off x="3468853" y="3759735"/>
            <a:ext cx="2150969" cy="2150969"/>
          </a:xfrm>
          <a:prstGeom prst="rect">
            <a:avLst/>
          </a:prstGeom>
        </p:spPr>
      </p:pic>
      <p:pic>
        <p:nvPicPr>
          <p:cNvPr id="20" name="Picture 19" descr="A group of people standing next to a computer">
            <a:extLst>
              <a:ext uri="{FF2B5EF4-FFF2-40B4-BE49-F238E27FC236}">
                <a16:creationId xmlns:a16="http://schemas.microsoft.com/office/drawing/2014/main" id="{BF112BB3-CC8B-7346-D7A7-EA67B2BAD5E3}"/>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8446" y1="47175" x2="48446" y2="47175"/>
                        <a14:foregroundMark x1="48446" y1="44633" x2="48446" y2="44633"/>
                        <a14:foregroundMark x1="36582" y1="45621" x2="36582" y2="45621"/>
                        <a14:foregroundMark x1="36299" y1="42938" x2="36299" y2="42938"/>
                        <a14:foregroundMark x1="33051" y1="41667" x2="33051" y2="41667"/>
                        <a14:foregroundMark x1="34887" y1="57062" x2="34887" y2="57062"/>
                        <a14:foregroundMark x1="48023" y1="58616" x2="48023" y2="58616"/>
                        <a14:foregroundMark x1="63418" y1="53249" x2="63418" y2="53249"/>
                        <a14:foregroundMark x1="61864" y1="45198" x2="61864" y2="45198"/>
                        <a14:foregroundMark x1="64407" y1="40395" x2="64407" y2="40395"/>
                        <a14:foregroundMark x1="61158" y1="43362" x2="61158" y2="43362"/>
                        <a14:foregroundMark x1="55367" y1="43362" x2="55367" y2="43362"/>
                        <a14:foregroundMark x1="55791" y1="41102" x2="55791" y2="41102"/>
                        <a14:foregroundMark x1="36864" y1="56073" x2="36864" y2="56073"/>
                        <a14:foregroundMark x1="35593" y1="51695" x2="35593" y2="51695"/>
                        <a14:foregroundMark x1="44209" y1="51977" x2="44209" y2="51977"/>
                        <a14:foregroundMark x1="19915" y1="44915" x2="19915" y2="44915"/>
                        <a14:foregroundMark x1="21469" y1="42655" x2="21469" y2="42655"/>
                        <a14:foregroundMark x1="19915" y1="42373" x2="19915" y2="42373"/>
                        <a14:foregroundMark x1="17090" y1="44915" x2="17090" y2="44915"/>
                        <a14:foregroundMark x1="21469" y1="46469" x2="21469" y2="46469"/>
                        <a14:foregroundMark x1="19915" y1="49435" x2="19915" y2="49435"/>
                        <a14:foregroundMark x1="18927" y1="49718" x2="18927" y2="49718"/>
                        <a14:foregroundMark x1="17655" y1="45904" x2="17655" y2="45904"/>
                        <a14:foregroundMark x1="19633" y1="42090" x2="19633" y2="42090"/>
                        <a14:foregroundMark x1="22740" y1="42938" x2="22740" y2="42938"/>
                        <a14:foregroundMark x1="21469" y1="48164" x2="21469" y2="48164"/>
                        <a14:foregroundMark x1="34887" y1="57062" x2="34887" y2="57062"/>
                        <a14:foregroundMark x1="30791" y1="53249" x2="30791" y2="53249"/>
                        <a14:foregroundMark x1="34040" y1="67655" x2="34040" y2="67655"/>
                        <a14:foregroundMark x1="33616" y1="66384" x2="33616" y2="66384"/>
                        <a14:foregroundMark x1="29520" y1="67655" x2="29520" y2="67655"/>
                      </a14:backgroundRemoval>
                    </a14:imgEffect>
                  </a14:imgLayer>
                </a14:imgProps>
              </a:ext>
              <a:ext uri="{28A0092B-C50C-407E-A947-70E740481C1C}">
                <a14:useLocalDpi xmlns:a14="http://schemas.microsoft.com/office/drawing/2010/main" val="0"/>
              </a:ext>
            </a:extLst>
          </a:blip>
          <a:stretch>
            <a:fillRect/>
          </a:stretch>
        </p:blipFill>
        <p:spPr>
          <a:xfrm>
            <a:off x="453152" y="3719836"/>
            <a:ext cx="2281495" cy="2281495"/>
          </a:xfrm>
          <a:prstGeom prst="rect">
            <a:avLst/>
          </a:prstGeom>
        </p:spPr>
      </p:pic>
      <p:sp>
        <p:nvSpPr>
          <p:cNvPr id="24" name="TextBox 23">
            <a:extLst>
              <a:ext uri="{FF2B5EF4-FFF2-40B4-BE49-F238E27FC236}">
                <a16:creationId xmlns:a16="http://schemas.microsoft.com/office/drawing/2014/main" id="{E9F5E8C1-8CEF-846D-3A66-F41913FD22B2}"/>
              </a:ext>
            </a:extLst>
          </p:cNvPr>
          <p:cNvSpPr txBox="1"/>
          <p:nvPr/>
        </p:nvSpPr>
        <p:spPr>
          <a:xfrm>
            <a:off x="4253595" y="4530934"/>
            <a:ext cx="522416" cy="184666"/>
          </a:xfrm>
          <a:prstGeom prst="rect">
            <a:avLst/>
          </a:prstGeom>
          <a:solidFill>
            <a:schemeClr val="bg1"/>
          </a:solidFill>
        </p:spPr>
        <p:txBody>
          <a:bodyPr wrap="square" rtlCol="0">
            <a:spAutoFit/>
          </a:bodyPr>
          <a:lstStyle/>
          <a:p>
            <a:pPr algn="ctr"/>
            <a:r>
              <a:rPr lang="en-US" sz="300" b="1" dirty="0">
                <a:latin typeface="Arial" panose="020B0604020202020204" pitchFamily="34" charset="0"/>
                <a:cs typeface="Arial" panose="020B0604020202020204" pitchFamily="34" charset="0"/>
              </a:rPr>
              <a:t>CROWDFUNDING</a:t>
            </a:r>
          </a:p>
          <a:p>
            <a:pPr algn="ctr"/>
            <a:r>
              <a:rPr lang="en-US" sz="300" b="1" dirty="0">
                <a:latin typeface="Arial" panose="020B0604020202020204" pitchFamily="34" charset="0"/>
                <a:cs typeface="Arial" panose="020B0604020202020204" pitchFamily="34" charset="0"/>
              </a:rPr>
              <a:t>PLATFORM</a:t>
            </a:r>
          </a:p>
        </p:txBody>
      </p:sp>
    </p:spTree>
    <p:extLst>
      <p:ext uri="{BB962C8B-B14F-4D97-AF65-F5344CB8AC3E}">
        <p14:creationId xmlns:p14="http://schemas.microsoft.com/office/powerpoint/2010/main" val="4165544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21247</TotalTime>
  <Words>1165</Words>
  <Application>Microsoft Office PowerPoint</Application>
  <PresentationFormat>Widescreen</PresentationFormat>
  <Paragraphs>124</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GE Dinar Two</vt:lpstr>
      <vt:lpstr>Google Sans</vt:lpstr>
      <vt:lpstr>mohammad bold art 1</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ورشة عمل</dc:title>
  <dc:creator>Ohoud Alajmi</dc:creator>
  <cp:lastModifiedBy>Zahra Almousa</cp:lastModifiedBy>
  <cp:revision>473</cp:revision>
  <cp:lastPrinted>2022-09-06T06:10:44Z</cp:lastPrinted>
  <dcterms:created xsi:type="dcterms:W3CDTF">2019-01-07T08:24:41Z</dcterms:created>
  <dcterms:modified xsi:type="dcterms:W3CDTF">2025-12-02T11:58:52Z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48029534-5340-4bf7-9b92-889f947ed9ee</vt:lpwstr>
  </property>
</Properties>
</file>